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6" r:id="rId1"/>
  </p:sldMasterIdLst>
  <p:sldIdLst>
    <p:sldId id="256" r:id="rId2"/>
    <p:sldId id="290" r:id="rId3"/>
    <p:sldId id="257" r:id="rId4"/>
    <p:sldId id="258" r:id="rId5"/>
    <p:sldId id="259" r:id="rId6"/>
    <p:sldId id="289" r:id="rId7"/>
    <p:sldId id="262" r:id="rId8"/>
    <p:sldId id="279" r:id="rId9"/>
    <p:sldId id="287" r:id="rId10"/>
    <p:sldId id="261" r:id="rId11"/>
    <p:sldId id="288" r:id="rId12"/>
    <p:sldId id="263" r:id="rId13"/>
    <p:sldId id="283" r:id="rId14"/>
    <p:sldId id="269" r:id="rId15"/>
    <p:sldId id="270" r:id="rId16"/>
    <p:sldId id="271" r:id="rId17"/>
    <p:sldId id="273" r:id="rId18"/>
    <p:sldId id="274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27026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68656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6356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868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6884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301217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44186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6804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15634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72914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64569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70079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00637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37234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05660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8912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13636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76A63E6-F24E-4643-AAF2-AE08509F83AD}" type="datetimeFigureOut">
              <a:rPr lang="lt-LT" smtClean="0"/>
              <a:t>2026-07-29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C47B4-467C-499C-B3B8-9969B42F23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376063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sirvintuvvg.lt/wp-content/uploads/2025/10/SK-Jungtines-veiklos-sutartis-2025m.docx" TargetMode="External"/><Relationship Id="rId3" Type="http://schemas.openxmlformats.org/officeDocument/2006/relationships/hyperlink" Target="https://sirvintuvvg.lt/wp-content/uploads/2026/07/VP-paraiskos-forma.xlsx" TargetMode="External"/><Relationship Id="rId7" Type="http://schemas.openxmlformats.org/officeDocument/2006/relationships/hyperlink" Target="https://www.partneryste.org/wp-content/uploads/2025/10/Vienos-imones-deklaracijos-forma.docx" TargetMode="External"/><Relationship Id="rId2" Type="http://schemas.openxmlformats.org/officeDocument/2006/relationships/hyperlink" Target="https://sirvintuvvg.lt/wp-content/uploads/2026/07/Sirvintu-r.-VVG-sumaniu-kaimu-nuostatos-2026-m-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irvintuvvg.lt/wp-content/uploads/2025/10/Vienos-imones-deklaracijos-forma.docx" TargetMode="External"/><Relationship Id="rId5" Type="http://schemas.openxmlformats.org/officeDocument/2006/relationships/hyperlink" Target="https://www.partneryste.org/wp-content/uploads/2025/10/SVV-statuso-deklaracijos-forma.xlsx" TargetMode="External"/><Relationship Id="rId10" Type="http://schemas.openxmlformats.org/officeDocument/2006/relationships/hyperlink" Target="https://www.paramakaimui.lt/index.php/parama/lietuvos-zemes-ukio-ir-kaimo-pletros-20232027-metu-strateginis-planas/priemoniu-sarasas/sumanieji-kaimai-2026-m/47864" TargetMode="External"/><Relationship Id="rId4" Type="http://schemas.openxmlformats.org/officeDocument/2006/relationships/hyperlink" Target="https://sirvintuvvg.lt/wp-content/uploads/2026/07/VP-verslo-plano-forma.xlsx" TargetMode="External"/><Relationship Id="rId9" Type="http://schemas.openxmlformats.org/officeDocument/2006/relationships/hyperlink" Target="https://www.e-tar.lt/portal/lt/legalAct/89f8c35098b811eea5a28c81c82193a8/asr?fbclid=IwY2xjawNUwDBleHRuA2FlbQIxMABicmlkETBBdURZa24xaEFXSkxBejFpAR5FyGECMo2rvsmFjYkUH5sLj_lLxwO0MDeO0XruUXgKOGc_OIxA2vyjlKJ52A_aem_KSF0WBRJnh6WtEexTiGsFw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png"/><Relationship Id="rId7" Type="http://schemas.openxmlformats.org/officeDocument/2006/relationships/hyperlink" Target="mailto:sirvintuvvg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0.jpe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522970" y="3068960"/>
            <a:ext cx="8507288" cy="2384444"/>
          </a:xfrm>
        </p:spPr>
        <p:txBody>
          <a:bodyPr>
            <a:normAutofit fontScale="90000"/>
          </a:bodyPr>
          <a:lstStyle/>
          <a:p>
            <a:pPr algn="ctr"/>
            <a:br>
              <a:rPr lang="en-GB" sz="3800" dirty="0">
                <a:latin typeface="Georgia" panose="02040502050405020303" pitchFamily="18" charset="0"/>
              </a:rPr>
            </a:br>
            <a:br>
              <a:rPr lang="en-GB" sz="3800" dirty="0">
                <a:latin typeface="Georgia" panose="02040502050405020303" pitchFamily="18" charset="0"/>
              </a:rPr>
            </a:br>
            <a:br>
              <a:rPr lang="en-GB" sz="3800" dirty="0">
                <a:latin typeface="Georgia" panose="02040502050405020303" pitchFamily="18" charset="0"/>
              </a:rPr>
            </a:br>
            <a:br>
              <a:rPr lang="en-GB" sz="3800" dirty="0">
                <a:latin typeface="Georgia" panose="02040502050405020303" pitchFamily="18" charset="0"/>
              </a:rPr>
            </a:br>
            <a:br>
              <a:rPr lang="en-GB" sz="3800" dirty="0">
                <a:latin typeface="Georgia" panose="02040502050405020303" pitchFamily="18" charset="0"/>
              </a:rPr>
            </a:br>
            <a:br>
              <a:rPr lang="en-GB" sz="3800" dirty="0">
                <a:latin typeface="Georgia" panose="02040502050405020303" pitchFamily="18" charset="0"/>
              </a:rPr>
            </a:br>
            <a:br>
              <a:rPr lang="en-GB" sz="3800" dirty="0">
                <a:latin typeface="Georgia" panose="02040502050405020303" pitchFamily="18" charset="0"/>
              </a:rPr>
            </a:br>
            <a:br>
              <a:rPr lang="en-GB" sz="3800" dirty="0">
                <a:latin typeface="Georgia" panose="02040502050405020303" pitchFamily="18" charset="0"/>
              </a:rPr>
            </a:br>
            <a:r>
              <a:rPr lang="lt-LT" sz="3800" dirty="0">
                <a:latin typeface="Georgia" panose="02040502050405020303" pitchFamily="18" charset="0"/>
              </a:rPr>
              <a:t>Širvintų  rajono vietos veiklos grupės </a:t>
            </a:r>
            <a:r>
              <a:rPr lang="en-GB" sz="3800" dirty="0" err="1">
                <a:latin typeface="Georgia" panose="02040502050405020303" pitchFamily="18" charset="0"/>
              </a:rPr>
              <a:t>sumanaus</a:t>
            </a:r>
            <a:r>
              <a:rPr lang="en-GB" sz="3800" dirty="0">
                <a:latin typeface="Georgia" panose="02040502050405020303" pitchFamily="18" charset="0"/>
              </a:rPr>
              <a:t> </a:t>
            </a:r>
            <a:r>
              <a:rPr lang="en-GB" sz="3800" dirty="0" err="1">
                <a:latin typeface="Georgia" panose="02040502050405020303" pitchFamily="18" charset="0"/>
              </a:rPr>
              <a:t>kaimo</a:t>
            </a:r>
            <a:r>
              <a:rPr lang="en-GB" sz="3800" dirty="0">
                <a:latin typeface="Georgia" panose="02040502050405020303" pitchFamily="18" charset="0"/>
              </a:rPr>
              <a:t> strategija</a:t>
            </a:r>
            <a:br>
              <a:rPr lang="lt-LT" sz="3800" dirty="0">
                <a:latin typeface="Georgia" panose="02040502050405020303" pitchFamily="18" charset="0"/>
              </a:rPr>
            </a:br>
            <a:br>
              <a:rPr lang="lt-LT" dirty="0">
                <a:latin typeface="Georgia" panose="02040502050405020303" pitchFamily="18" charset="0"/>
              </a:rPr>
            </a:br>
            <a:br>
              <a:rPr lang="lt-LT" dirty="0">
                <a:latin typeface="Bahnschrift" pitchFamily="34" charset="0"/>
              </a:rPr>
            </a:br>
            <a:r>
              <a:rPr lang="lt-LT" dirty="0">
                <a:latin typeface="Bahnschrift" pitchFamily="34" charset="0"/>
              </a:rPr>
              <a:t> </a:t>
            </a:r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>
          <a:xfrm flipV="1">
            <a:off x="1371600" y="5784122"/>
            <a:ext cx="6400800" cy="621782"/>
          </a:xfrm>
        </p:spPr>
        <p:txBody>
          <a:bodyPr>
            <a:normAutofit/>
          </a:bodyPr>
          <a:lstStyle/>
          <a:p>
            <a:endParaRPr lang="lt-LT" dirty="0"/>
          </a:p>
          <a:p>
            <a:endParaRPr lang="lt-LT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061DA62-D6E6-173E-4E06-A4351AB67B40}"/>
              </a:ext>
            </a:extLst>
          </p:cNvPr>
          <p:cNvSpPr/>
          <p:nvPr/>
        </p:nvSpPr>
        <p:spPr>
          <a:xfrm>
            <a:off x="3633597" y="150598"/>
            <a:ext cx="1656184" cy="136815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4754" name="Picture 2" descr="C:\Users\Admin\AppData\Local\Temp\7zO0E751EAF\logo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25248"/>
            <a:ext cx="931506" cy="1173125"/>
          </a:xfrm>
          <a:prstGeom prst="rect">
            <a:avLst/>
          </a:prstGeom>
          <a:noFill/>
        </p:spPr>
      </p:pic>
      <p:pic>
        <p:nvPicPr>
          <p:cNvPr id="5" name="Picture 4" descr="A computer and cell phones in a field&#10;&#10;Description automatically generated with medium confidence">
            <a:extLst>
              <a:ext uri="{FF2B5EF4-FFF2-40B4-BE49-F238E27FC236}">
                <a16:creationId xmlns:a16="http://schemas.microsoft.com/office/drawing/2014/main" id="{3F30EBF0-AEE8-9FA3-FB1A-2F8B65B1E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068960"/>
            <a:ext cx="4729708" cy="315313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20ECA-69E5-B9FF-EDD2-6BD751027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452718"/>
            <a:ext cx="8208912" cy="1464114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SK STRATEGIJOS AKTUALŪS</a:t>
            </a:r>
            <a:br>
              <a:rPr lang="en-GB" dirty="0"/>
            </a:br>
            <a:r>
              <a:rPr lang="en-GB" sz="4400" dirty="0">
                <a:latin typeface="+mj-lt"/>
              </a:rPr>
              <a:t>DOKUMENTAI:</a:t>
            </a:r>
            <a:br>
              <a:rPr lang="en-GB" sz="4400" dirty="0">
                <a:latin typeface="+mj-lt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CC271-E3F8-BF5E-09E5-500DA8FC3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916832"/>
            <a:ext cx="8892480" cy="424012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pt-BR" b="0" i="0" u="sng" dirty="0">
                <a:effectLst/>
                <a:latin typeface="Poppins" panose="000005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Projektų paraiškų teikimo ir vertinimo nuostatos.</a:t>
            </a:r>
            <a:endParaRPr lang="lt-LT" b="0" i="0" u="sng" dirty="0">
              <a:effectLst/>
              <a:latin typeface="Poppins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lt-LT" b="0" i="0" u="sng" dirty="0">
                <a:effectLst/>
                <a:latin typeface="Poppins" panose="000005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 Projektų vykdytojų paraiškos forma</a:t>
            </a:r>
            <a:endParaRPr lang="lt-LT" b="0" i="0" dirty="0">
              <a:effectLst/>
              <a:latin typeface="Poppins" panose="00000500000000000000" pitchFamily="2" charset="0"/>
            </a:endParaRPr>
          </a:p>
          <a:p>
            <a:pPr algn="l" fontAlgn="base"/>
            <a:r>
              <a:rPr lang="lt-LT" b="0" i="0" u="sng" dirty="0">
                <a:effectLst/>
                <a:latin typeface="Poppins" panose="000005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SK_VERSLO PLANO FORMA</a:t>
            </a:r>
            <a:endParaRPr lang="lt-LT" b="0" i="0" dirty="0">
              <a:effectLst/>
              <a:latin typeface="Poppins" panose="00000500000000000000" pitchFamily="2" charset="0"/>
            </a:endParaRPr>
          </a:p>
          <a:p>
            <a:pPr algn="l" fontAlgn="base"/>
            <a:r>
              <a:rPr lang="lt-LT" b="0" i="0" u="sng" dirty="0">
                <a:effectLst/>
                <a:latin typeface="Poppins" panose="00000500000000000000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SVV statuso deklaracijos forma</a:t>
            </a:r>
            <a:endParaRPr lang="lt-LT" b="0" i="0" dirty="0">
              <a:effectLst/>
              <a:latin typeface="Poppins" panose="00000500000000000000" pitchFamily="2" charset="0"/>
            </a:endParaRPr>
          </a:p>
          <a:p>
            <a:pPr algn="l" fontAlgn="base"/>
            <a:r>
              <a:rPr lang="lt-LT" b="0" i="0" u="sng" dirty="0">
                <a:effectLst/>
                <a:latin typeface="Poppins" panose="00000500000000000000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Vienos-imones-deklaracijos-forma</a:t>
            </a:r>
            <a:r>
              <a:rPr lang="lt-LT" b="0" i="0" u="sng" dirty="0">
                <a:effectLst/>
                <a:latin typeface="Poppins" panose="00000500000000000000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endParaRPr lang="lt-LT" b="0" i="0" dirty="0">
              <a:effectLst/>
              <a:latin typeface="Poppins" panose="00000500000000000000" pitchFamily="2" charset="0"/>
            </a:endParaRPr>
          </a:p>
          <a:p>
            <a:pPr algn="l" fontAlgn="base"/>
            <a:r>
              <a:rPr lang="lt-LT" b="0" i="0" u="sng" dirty="0">
                <a:effectLst/>
                <a:latin typeface="Poppins" panose="00000500000000000000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 Jungtinės veiklos sutartis</a:t>
            </a:r>
            <a:endParaRPr lang="lt-LT" b="0" i="0" u="sng" dirty="0">
              <a:effectLst/>
              <a:latin typeface="Poppins" panose="00000500000000000000" pitchFamily="2" charset="0"/>
            </a:endParaRPr>
          </a:p>
          <a:p>
            <a:pPr algn="l" fontAlgn="base"/>
            <a:endParaRPr lang="lt-LT" b="0" i="0" dirty="0">
              <a:solidFill>
                <a:srgbClr val="585858"/>
              </a:solidFill>
              <a:effectLst/>
              <a:latin typeface="Poppins" panose="00000500000000000000" pitchFamily="2" charset="0"/>
            </a:endParaRPr>
          </a:p>
          <a:p>
            <a:pPr marL="0" indent="0" algn="l" fontAlgn="base">
              <a:buNone/>
            </a:pPr>
            <a:r>
              <a:rPr lang="lt-LT" dirty="0">
                <a:solidFill>
                  <a:srgbClr val="585858"/>
                </a:solidFill>
                <a:latin typeface="Poppins" panose="00000500000000000000" pitchFamily="2" charset="0"/>
              </a:rPr>
              <a:t>_</a:t>
            </a:r>
            <a:r>
              <a:rPr lang="lt-LT" dirty="0">
                <a:latin typeface="Poppins" panose="00000500000000000000" pitchFamily="2" charset="0"/>
              </a:rPr>
              <a:t>___________________________________________________________</a:t>
            </a:r>
            <a:endParaRPr lang="lt-LT" b="0" i="0" dirty="0">
              <a:effectLst/>
              <a:latin typeface="Poppins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lt-LT" sz="2000" b="0" i="0" dirty="0">
                <a:effectLst/>
                <a:latin typeface="Poppins" panose="00000500000000000000" pitchFamily="2" charset="0"/>
              </a:rPr>
              <a:t> </a:t>
            </a:r>
            <a:r>
              <a:rPr lang="lt-LT" sz="2000" b="0" i="0" u="sng" dirty="0">
                <a:effectLst/>
                <a:latin typeface="Poppins" panose="00000500000000000000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Priemonės „Sumanieji kaimai“ įgyvendinimo taisyklės. </a:t>
            </a:r>
            <a:endParaRPr lang="en-GB" sz="2000" b="0" i="0" u="sng" dirty="0">
              <a:effectLst/>
              <a:latin typeface="Poppins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GB" dirty="0">
                <a:latin typeface="Poppins" panose="00000500000000000000" pitchFamily="2" charset="0"/>
              </a:rPr>
              <a:t>I</a:t>
            </a:r>
            <a:r>
              <a:rPr lang="lt-LT" sz="2000" b="0" i="0" dirty="0">
                <a:effectLst/>
                <a:latin typeface="Poppins" panose="00000500000000000000" pitchFamily="2" charset="0"/>
              </a:rPr>
              <a:t>nformacija apie Sumanių kaimų kvietimą vietos veiklos grupėms paskelbtą Nacionalinės mokėjimo agentūros prie Žemės Ūkio ministerijos galite rasti čia: </a:t>
            </a:r>
            <a:r>
              <a:rPr lang="lt-LT" sz="2000" b="0" i="0" u="sng" dirty="0">
                <a:effectLst/>
                <a:latin typeface="Poppins" panose="00000500000000000000" pitchFamily="2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(ES) Parama | Nacionalinė mokėjimo agentūra</a:t>
            </a:r>
            <a:endParaRPr lang="lt-LT" sz="21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72716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75C8E-FC51-120A-6F15-51CD5E5BD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AKTUALUS TAISYKLIŲ  74.2 </a:t>
            </a:r>
            <a:r>
              <a:rPr lang="en-GB" dirty="0" err="1">
                <a:solidFill>
                  <a:srgbClr val="FF0000"/>
                </a:solidFill>
              </a:rPr>
              <a:t>punktas</a:t>
            </a:r>
            <a:r>
              <a:rPr lang="en-US" dirty="0">
                <a:solidFill>
                  <a:srgbClr val="FF0000"/>
                </a:solidFill>
              </a:rPr>
              <a:t>!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4D746-7160-B035-E214-DB92D9CB0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988840"/>
            <a:ext cx="8856984" cy="4195481"/>
          </a:xfrm>
        </p:spPr>
        <p:txBody>
          <a:bodyPr>
            <a:normAutofit/>
          </a:bodyPr>
          <a:lstStyle/>
          <a:p>
            <a:r>
              <a:rPr lang="lt-LT" sz="2000" dirty="0"/>
              <a:t>Transporto priemonių įsigijimas </a:t>
            </a:r>
            <a:r>
              <a:rPr lang="lt-LT" sz="2000" b="1" dirty="0"/>
              <a:t>gali būti finansuojamas tik išimtiniais atvejais</a:t>
            </a:r>
            <a:r>
              <a:rPr lang="lt-LT" sz="2000" dirty="0"/>
              <a:t> – kai jos yra naujos, </a:t>
            </a:r>
            <a:r>
              <a:rPr lang="lt-LT" sz="2000" dirty="0">
                <a:solidFill>
                  <a:srgbClr val="FF0000"/>
                </a:solidFill>
              </a:rPr>
              <a:t>skirtos socialinėms paslaugoms </a:t>
            </a:r>
            <a:r>
              <a:rPr lang="lt-LT" sz="2000" dirty="0"/>
              <a:t>ir būtinos projekto veikloms.</a:t>
            </a:r>
            <a:br>
              <a:rPr lang="lt-LT" sz="2000" dirty="0"/>
            </a:br>
            <a:r>
              <a:rPr lang="lt-LT" sz="2000" dirty="0"/>
              <a:t>Kitais atvejais – </a:t>
            </a:r>
            <a:r>
              <a:rPr lang="lt-LT" sz="2000" b="1" dirty="0"/>
              <a:t>netinkama išlaida</a:t>
            </a:r>
            <a:r>
              <a:rPr lang="lt-LT" sz="2000" dirty="0"/>
              <a:t>.</a:t>
            </a:r>
            <a:endParaRPr lang="en-GB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A73CB2-F1BC-DDFA-C17F-64F03528D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132" y="3573016"/>
            <a:ext cx="3534268" cy="24577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25DC42-D142-DFA8-F292-FF3370B83D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451" y="3573016"/>
            <a:ext cx="3796020" cy="245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48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62DB3-F3C8-456A-0514-6C3F290BE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16360"/>
          </a:xfrm>
        </p:spPr>
        <p:txBody>
          <a:bodyPr>
            <a:noAutofit/>
          </a:bodyPr>
          <a:lstStyle/>
          <a:p>
            <a:pPr algn="ctr"/>
            <a:r>
              <a:rPr lang="en-GB" sz="3800" dirty="0"/>
              <a:t>Tinkamumo finansuoti </a:t>
            </a:r>
            <a:r>
              <a:rPr lang="en-GB" sz="3800" dirty="0" err="1"/>
              <a:t>sąlygos</a:t>
            </a:r>
            <a:r>
              <a:rPr lang="en-GB" sz="3800" dirty="0"/>
              <a:t> </a:t>
            </a:r>
            <a:r>
              <a:rPr lang="en-GB" sz="3800" dirty="0" err="1"/>
              <a:t>irįsipareigojimai</a:t>
            </a:r>
            <a:endParaRPr lang="en-GB" sz="3800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01695BD-B1E1-DC30-E24D-F604D20D311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9837" y="1772816"/>
            <a:ext cx="8254183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Registruotas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arba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veikiantis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Strategijos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teritorijoje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atitinkamoje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savivaldybėje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Veikla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vykdoma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Strategijos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teritorijoje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lt-LT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≥ 18 m. (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fiziniams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asmenims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ūkininkams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lt-LT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Deklaruota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gyvenamoji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vieta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Strategijos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teritorijoje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fiziniams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asmenims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lt-LT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ŽŪ </a:t>
            </a:r>
            <a:r>
              <a:rPr kumimoji="0" lang="lt-LT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privatiems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juridiniams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asmenims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valdos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dydis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≥ 4 000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Eur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Nėra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nebaigtų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projektų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arba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neviršijamas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leidžiamas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kiekis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lt-LT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7762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528B9-B887-9728-4348-242DACB1F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82" y="20351"/>
            <a:ext cx="7055380" cy="1400530"/>
          </a:xfrm>
        </p:spPr>
        <p:txBody>
          <a:bodyPr/>
          <a:lstStyle/>
          <a:p>
            <a:pPr algn="ctr"/>
            <a:r>
              <a:rPr lang="en-GB" dirty="0"/>
              <a:t>Atrankos kriterijai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C26C0E-E0E6-19E2-FD6D-B0051CFDB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63D71F-CCDF-1D40-6781-DD1D6A747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28" y="836712"/>
            <a:ext cx="769889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312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9D592-F8EA-40E9-8DCF-4CFC8092C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/>
              <a:t>VIETOS PROJEKTŲ ATITIKTIS ATRANKOS KRITERIJAMS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6F00E0F-D3A7-77B0-7995-C9344E6BE0C7}"/>
              </a:ext>
            </a:extLst>
          </p:cNvPr>
          <p:cNvSpPr/>
          <p:nvPr/>
        </p:nvSpPr>
        <p:spPr>
          <a:xfrm>
            <a:off x="395536" y="2348880"/>
            <a:ext cx="8280920" cy="3600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latin typeface="+mj-lt"/>
              </a:rPr>
              <a:t>Projektas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 err="1">
                <a:latin typeface="+mj-lt"/>
              </a:rPr>
              <a:t>yra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 err="1">
                <a:latin typeface="+mj-lt"/>
              </a:rPr>
              <a:t>tinkamas</a:t>
            </a:r>
            <a:r>
              <a:rPr lang="en-GB" sz="2800" dirty="0">
                <a:latin typeface="+mj-lt"/>
              </a:rPr>
              <a:t> kai į </a:t>
            </a:r>
            <a:r>
              <a:rPr lang="en-GB" sz="2800" dirty="0" err="1">
                <a:latin typeface="+mj-lt"/>
              </a:rPr>
              <a:t>visus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 err="1">
                <a:latin typeface="+mj-lt"/>
              </a:rPr>
              <a:t>atrankos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 err="1">
                <a:latin typeface="+mj-lt"/>
              </a:rPr>
              <a:t>kriterijus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 err="1">
                <a:latin typeface="+mj-lt"/>
              </a:rPr>
              <a:t>atsakoma</a:t>
            </a:r>
            <a:r>
              <a:rPr lang="en-GB" sz="2800" dirty="0">
                <a:latin typeface="+mj-lt"/>
              </a:rPr>
              <a:t> TAIP. </a:t>
            </a:r>
            <a:r>
              <a:rPr lang="en-GB" sz="2800" dirty="0" err="1">
                <a:latin typeface="+mj-lt"/>
              </a:rPr>
              <a:t>Jeigu</a:t>
            </a:r>
            <a:r>
              <a:rPr lang="en-GB" sz="2800" dirty="0">
                <a:latin typeface="+mj-lt"/>
              </a:rPr>
              <a:t> projekto </a:t>
            </a:r>
            <a:r>
              <a:rPr lang="en-GB" sz="2800" dirty="0" err="1">
                <a:latin typeface="+mj-lt"/>
              </a:rPr>
              <a:t>atrankos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 err="1">
                <a:latin typeface="+mj-lt"/>
              </a:rPr>
              <a:t>vertinimo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 err="1">
                <a:latin typeface="+mj-lt"/>
              </a:rPr>
              <a:t>metu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 err="1">
                <a:latin typeface="+mj-lt"/>
              </a:rPr>
              <a:t>nustatoma</a:t>
            </a:r>
            <a:r>
              <a:rPr lang="en-GB" sz="2800" dirty="0">
                <a:latin typeface="+mj-lt"/>
              </a:rPr>
              <a:t>, </a:t>
            </a:r>
            <a:r>
              <a:rPr lang="en-GB" sz="2800" dirty="0" err="1">
                <a:latin typeface="+mj-lt"/>
              </a:rPr>
              <a:t>kad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 err="1">
                <a:latin typeface="+mj-lt"/>
              </a:rPr>
              <a:t>projektas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 err="1">
                <a:latin typeface="+mj-lt"/>
              </a:rPr>
              <a:t>atsako</a:t>
            </a:r>
            <a:r>
              <a:rPr lang="en-GB" sz="2800" dirty="0">
                <a:latin typeface="+mj-lt"/>
              </a:rPr>
              <a:t> bent į </a:t>
            </a:r>
            <a:r>
              <a:rPr lang="en-GB" sz="2800" dirty="0" err="1">
                <a:latin typeface="+mj-lt"/>
              </a:rPr>
              <a:t>vieną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 err="1">
                <a:latin typeface="+mj-lt"/>
              </a:rPr>
              <a:t>klausimę</a:t>
            </a:r>
            <a:r>
              <a:rPr lang="en-GB" sz="2800" dirty="0">
                <a:latin typeface="+mj-lt"/>
              </a:rPr>
              <a:t> NE, </a:t>
            </a:r>
            <a:r>
              <a:rPr lang="en-GB" sz="2800" dirty="0" err="1">
                <a:latin typeface="+mj-lt"/>
              </a:rPr>
              <a:t>projektas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 err="1">
                <a:latin typeface="+mj-lt"/>
              </a:rPr>
              <a:t>atmetamas</a:t>
            </a:r>
            <a:r>
              <a:rPr lang="en-GB" sz="2800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8232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16286-DAB1-F5A4-3B5E-80A8882BD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Tinkamų</a:t>
            </a:r>
            <a:r>
              <a:rPr lang="en-GB" dirty="0"/>
              <a:t> finansuoti išlaidų kategorijos</a:t>
            </a: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9C9070E2-622E-56E6-B259-346546946433}"/>
              </a:ext>
            </a:extLst>
          </p:cNvPr>
          <p:cNvSpPr/>
          <p:nvPr/>
        </p:nvSpPr>
        <p:spPr>
          <a:xfrm>
            <a:off x="1" y="2068242"/>
            <a:ext cx="6732238" cy="212139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1</a:t>
            </a:r>
            <a:r>
              <a:rPr lang="en-GB" sz="2000" dirty="0"/>
              <a:t>. </a:t>
            </a:r>
            <a:r>
              <a:rPr lang="lt-LT" sz="2000" dirty="0"/>
              <a:t>Naujų prekių ir įrangos, darbų, paslaugų įsigijimas</a:t>
            </a:r>
            <a:r>
              <a:rPr lang="en-GB" sz="2000" b="1" dirty="0"/>
              <a:t>.</a:t>
            </a:r>
          </a:p>
          <a:p>
            <a:r>
              <a:rPr lang="en-GB" b="1" dirty="0"/>
              <a:t>SVARBU: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lt-LT" dirty="0"/>
              <a:t>Kiekvienai išlaidų eilutei pagrįsti reikalingi 3 komerciniai pasiūlymai</a:t>
            </a:r>
            <a:r>
              <a:rPr lang="en-GB" dirty="0"/>
              <a:t>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lt-LT" dirty="0"/>
              <a:t>arba remiamasi paslaugų kainų rinkos tyrimuose nustatytais įkainiais</a:t>
            </a:r>
            <a:endParaRPr lang="en-GB" dirty="0"/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86B6DB80-460E-B274-17FD-20B3A0684174}"/>
              </a:ext>
            </a:extLst>
          </p:cNvPr>
          <p:cNvSpPr/>
          <p:nvPr/>
        </p:nvSpPr>
        <p:spPr>
          <a:xfrm>
            <a:off x="-13447" y="4424118"/>
            <a:ext cx="6218110" cy="100265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2. vietos projekto </a:t>
            </a:r>
            <a:r>
              <a:rPr lang="en-GB" sz="2000" b="1" dirty="0" err="1"/>
              <a:t>bendrosios</a:t>
            </a:r>
            <a:r>
              <a:rPr lang="en-GB" sz="2000" b="1" dirty="0"/>
              <a:t> </a:t>
            </a:r>
            <a:r>
              <a:rPr lang="en-GB" sz="2000" b="1" dirty="0" err="1"/>
              <a:t>išlaidos</a:t>
            </a:r>
            <a:r>
              <a:rPr lang="en-GB" sz="2000" b="1" dirty="0"/>
              <a:t> </a:t>
            </a:r>
            <a:endParaRPr lang="en-GB" sz="2000" b="1" dirty="0">
              <a:latin typeface="+mj-lt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101F71CC-46BF-3EF7-6F02-498BD1EF8E4B}"/>
              </a:ext>
            </a:extLst>
          </p:cNvPr>
          <p:cNvSpPr/>
          <p:nvPr/>
        </p:nvSpPr>
        <p:spPr>
          <a:xfrm>
            <a:off x="57780" y="5661247"/>
            <a:ext cx="6218110" cy="100265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trike="sngStrike" dirty="0">
                <a:latin typeface="+mj-lt"/>
              </a:rPr>
              <a:t>N</a:t>
            </a:r>
            <a:r>
              <a:rPr lang="lt-LT" sz="2000" b="1" strike="sngStrike" dirty="0">
                <a:latin typeface="+mj-lt"/>
              </a:rPr>
              <a:t>etiesioginės vietos projekto išlaidos</a:t>
            </a:r>
            <a:r>
              <a:rPr lang="en-GB" sz="2000" b="1" dirty="0">
                <a:latin typeface="+mj-lt"/>
              </a:rPr>
              <a:t>- 	NĖRA TINKAMOS FINANSUOTI</a:t>
            </a:r>
            <a:r>
              <a:rPr lang="en-US" sz="2000" b="1" dirty="0">
                <a:latin typeface="+mj-lt"/>
              </a:rPr>
              <a:t>!</a:t>
            </a:r>
            <a:endParaRPr lang="en-GB" sz="2000" b="1" dirty="0">
              <a:latin typeface="+mj-lt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1896DE3-2A5B-3361-CB4B-D8E93FAE3DFC}"/>
              </a:ext>
            </a:extLst>
          </p:cNvPr>
          <p:cNvCxnSpPr>
            <a:cxnSpLocks/>
            <a:stCxn id="10" idx="2"/>
            <a:endCxn id="13" idx="0"/>
          </p:cNvCxnSpPr>
          <p:nvPr/>
        </p:nvCxnSpPr>
        <p:spPr>
          <a:xfrm>
            <a:off x="2835770" y="4189641"/>
            <a:ext cx="9175" cy="23447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063C658-7EA0-9C25-9250-B9CFE61DE11A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2835770" y="5426772"/>
            <a:ext cx="9175" cy="23447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A clipboard with check marks&#10;&#10;Description automatically generated">
            <a:extLst>
              <a:ext uri="{FF2B5EF4-FFF2-40B4-BE49-F238E27FC236}">
                <a16:creationId xmlns:a16="http://schemas.microsoft.com/office/drawing/2014/main" id="{D15D74F9-7F0C-BF6F-DAD0-B56D21C145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101" y="2068242"/>
            <a:ext cx="2236634" cy="30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641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C3253-75B4-B35D-E8A0-B3C12A14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67362"/>
            <a:ext cx="7055380" cy="140053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Netinkam</a:t>
            </a:r>
            <a:r>
              <a:rPr lang="en-GB" dirty="0"/>
              <a:t>ų finansuoti išlaidų kategorijos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B51E7FB-4A16-BDE2-3300-3A9AFC6EB832}"/>
              </a:ext>
            </a:extLst>
          </p:cNvPr>
          <p:cNvSpPr txBox="1">
            <a:spLocks/>
          </p:cNvSpPr>
          <p:nvPr/>
        </p:nvSpPr>
        <p:spPr>
          <a:xfrm>
            <a:off x="457200" y="1484784"/>
            <a:ext cx="8229600" cy="475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6" indent="-342906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62" indent="-285755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20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2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3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42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49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5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6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lt-LT"/>
              <a:t> </a:t>
            </a:r>
            <a:endParaRPr lang="en-GB" dirty="0"/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DA1CCCB5-843F-D003-5D55-F9A0F24BE97E}"/>
              </a:ext>
            </a:extLst>
          </p:cNvPr>
          <p:cNvSpPr/>
          <p:nvPr/>
        </p:nvSpPr>
        <p:spPr>
          <a:xfrm>
            <a:off x="395536" y="1916644"/>
            <a:ext cx="8064896" cy="36004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>
                <a:latin typeface="+mj-lt"/>
              </a:rPr>
              <a:t>PVM</a:t>
            </a:r>
            <a:endParaRPr lang="en-GB" dirty="0"/>
          </a:p>
        </p:txBody>
      </p:sp>
      <p:sp>
        <p:nvSpPr>
          <p:cNvPr id="15" name="Arrow: Pentagon 14">
            <a:extLst>
              <a:ext uri="{FF2B5EF4-FFF2-40B4-BE49-F238E27FC236}">
                <a16:creationId xmlns:a16="http://schemas.microsoft.com/office/drawing/2014/main" id="{6D5DFA46-9D21-4F89-899F-D6D37E79EF8E}"/>
              </a:ext>
            </a:extLst>
          </p:cNvPr>
          <p:cNvSpPr/>
          <p:nvPr/>
        </p:nvSpPr>
        <p:spPr>
          <a:xfrm>
            <a:off x="405880" y="3456770"/>
            <a:ext cx="8139200" cy="36004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+mj-lt"/>
              </a:rPr>
              <a:t>NEKILNOJAMOJO TURTO ĮSIGIJIMO IŠLAIDOS</a:t>
            </a:r>
            <a:endParaRPr lang="en-GB" dirty="0"/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D6A0677C-3CC9-C1A9-5A8D-97FBD3277774}"/>
              </a:ext>
            </a:extLst>
          </p:cNvPr>
          <p:cNvSpPr/>
          <p:nvPr/>
        </p:nvSpPr>
        <p:spPr>
          <a:xfrm>
            <a:off x="419552" y="3975166"/>
            <a:ext cx="8139200" cy="36004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+mj-lt"/>
              </a:rPr>
              <a:t>NAUDOTŲ PREKIŲ ĮSIGIJIMO IŠLAIDOS</a:t>
            </a:r>
            <a:endParaRPr lang="en-GB" dirty="0"/>
          </a:p>
        </p:txBody>
      </p: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060DD9F6-EF66-D996-3BDC-DECA84EF071C}"/>
              </a:ext>
            </a:extLst>
          </p:cNvPr>
          <p:cNvSpPr/>
          <p:nvPr/>
        </p:nvSpPr>
        <p:spPr>
          <a:xfrm>
            <a:off x="419552" y="4507116"/>
            <a:ext cx="8139200" cy="36004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+mj-lt"/>
              </a:rPr>
              <a:t>BAUDOS, NUOBAUDOS IR BYLINĖJIMOSI IŠLAIDOS</a:t>
            </a:r>
            <a:endParaRPr lang="en-GB" dirty="0"/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D98C74AD-EA33-99EB-4201-75F3160EE4CD}"/>
              </a:ext>
            </a:extLst>
          </p:cNvPr>
          <p:cNvSpPr/>
          <p:nvPr/>
        </p:nvSpPr>
        <p:spPr>
          <a:xfrm>
            <a:off x="419552" y="5028920"/>
            <a:ext cx="8139200" cy="36004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+mj-lt"/>
              </a:rPr>
              <a:t>TRUMPALAIKIO TURTO ĮSIGIJIMO IŠLAIDOS</a:t>
            </a:r>
          </a:p>
        </p:txBody>
      </p: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6714DD50-1C47-58D3-F1B6-5252B4652B30}"/>
              </a:ext>
            </a:extLst>
          </p:cNvPr>
          <p:cNvSpPr/>
          <p:nvPr/>
        </p:nvSpPr>
        <p:spPr>
          <a:xfrm>
            <a:off x="405880" y="5541517"/>
            <a:ext cx="8139200" cy="36004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+mj-lt"/>
              </a:rPr>
              <a:t>TRANSPORTO PRIEMONĖ</a:t>
            </a:r>
            <a:r>
              <a:rPr lang="lt-LT" dirty="0">
                <a:latin typeface="+mj-lt"/>
              </a:rPr>
              <a:t> (išskyrus socialiniam verslui)</a:t>
            </a:r>
            <a:endParaRPr lang="en-GB" dirty="0"/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5EECA1C4-9138-2E27-3E54-8D5A07701AAE}"/>
              </a:ext>
            </a:extLst>
          </p:cNvPr>
          <p:cNvSpPr/>
          <p:nvPr/>
        </p:nvSpPr>
        <p:spPr>
          <a:xfrm>
            <a:off x="395536" y="2418160"/>
            <a:ext cx="8229600" cy="36004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+mj-lt"/>
              </a:rPr>
              <a:t>IŠLAIDŲ DALIS, VIRŠIJANTI TINKAMŲ FINANSUOTI IŠLAIDŲ ĮKAINĮ</a:t>
            </a:r>
          </a:p>
        </p:txBody>
      </p:sp>
      <p:sp>
        <p:nvSpPr>
          <p:cNvPr id="21" name="Arrow: Pentagon 20">
            <a:extLst>
              <a:ext uri="{FF2B5EF4-FFF2-40B4-BE49-F238E27FC236}">
                <a16:creationId xmlns:a16="http://schemas.microsoft.com/office/drawing/2014/main" id="{BD75EA8B-EBBF-4921-2592-71B8B1C0C3E6}"/>
              </a:ext>
            </a:extLst>
          </p:cNvPr>
          <p:cNvSpPr/>
          <p:nvPr/>
        </p:nvSpPr>
        <p:spPr>
          <a:xfrm>
            <a:off x="395536" y="2960118"/>
            <a:ext cx="8229600" cy="36004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+mj-lt"/>
              </a:rPr>
              <a:t>NEPAGRĮSTAI DIDELĖS IŠLAIDOS</a:t>
            </a:r>
          </a:p>
        </p:txBody>
      </p:sp>
    </p:spTree>
    <p:extLst>
      <p:ext uri="{BB962C8B-B14F-4D97-AF65-F5344CB8AC3E}">
        <p14:creationId xmlns:p14="http://schemas.microsoft.com/office/powerpoint/2010/main" val="3303666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160239-3585-DBFF-4F9F-8CA752F4E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8948" y="452718"/>
            <a:ext cx="3479177" cy="140053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2900" dirty="0"/>
              <a:t>TINKAMI FINANSAVIMO ŠALTINIAI</a:t>
            </a:r>
          </a:p>
        </p:txBody>
      </p:sp>
      <p:sp>
        <p:nvSpPr>
          <p:cNvPr id="20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71281" y="-1573"/>
            <a:ext cx="419604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lant growing from coins in a glass cup&#10;&#10;Description automatically generated">
            <a:extLst>
              <a:ext uri="{FF2B5EF4-FFF2-40B4-BE49-F238E27FC236}">
                <a16:creationId xmlns:a16="http://schemas.microsoft.com/office/drawing/2014/main" id="{C988297E-A165-2F58-D7FE-84505A0EC5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0" r="49056" b="-1"/>
          <a:stretch/>
        </p:blipFill>
        <p:spPr>
          <a:xfrm>
            <a:off x="2" y="10"/>
            <a:ext cx="3729824" cy="6857991"/>
          </a:xfrm>
          <a:custGeom>
            <a:avLst/>
            <a:gdLst/>
            <a:ahLst/>
            <a:cxnLst/>
            <a:rect l="l" t="t" r="r" b="b"/>
            <a:pathLst>
              <a:path w="4973099" h="6858001">
                <a:moveTo>
                  <a:pt x="3628384" y="0"/>
                </a:moveTo>
                <a:lnTo>
                  <a:pt x="4971922" y="0"/>
                </a:lnTo>
                <a:lnTo>
                  <a:pt x="4946877" y="155677"/>
                </a:lnTo>
                <a:lnTo>
                  <a:pt x="4923008" y="310668"/>
                </a:lnTo>
                <a:lnTo>
                  <a:pt x="4899644" y="466344"/>
                </a:lnTo>
                <a:lnTo>
                  <a:pt x="4879641" y="622707"/>
                </a:lnTo>
                <a:lnTo>
                  <a:pt x="4859470" y="778383"/>
                </a:lnTo>
                <a:lnTo>
                  <a:pt x="4840644" y="934746"/>
                </a:lnTo>
                <a:lnTo>
                  <a:pt x="4824508" y="1089051"/>
                </a:lnTo>
                <a:lnTo>
                  <a:pt x="4809212" y="1245413"/>
                </a:lnTo>
                <a:lnTo>
                  <a:pt x="4795260" y="1401090"/>
                </a:lnTo>
                <a:lnTo>
                  <a:pt x="4783158" y="1554023"/>
                </a:lnTo>
                <a:lnTo>
                  <a:pt x="4771055" y="1709014"/>
                </a:lnTo>
                <a:lnTo>
                  <a:pt x="4760970" y="1861947"/>
                </a:lnTo>
                <a:lnTo>
                  <a:pt x="4753070" y="2014881"/>
                </a:lnTo>
                <a:lnTo>
                  <a:pt x="4744833" y="2167128"/>
                </a:lnTo>
                <a:lnTo>
                  <a:pt x="4737942" y="2318004"/>
                </a:lnTo>
                <a:lnTo>
                  <a:pt x="4733067" y="2467509"/>
                </a:lnTo>
                <a:lnTo>
                  <a:pt x="4728865" y="2617013"/>
                </a:lnTo>
                <a:lnTo>
                  <a:pt x="4724831" y="2765146"/>
                </a:lnTo>
                <a:lnTo>
                  <a:pt x="4722982" y="2911221"/>
                </a:lnTo>
                <a:lnTo>
                  <a:pt x="4720965" y="3057297"/>
                </a:lnTo>
                <a:lnTo>
                  <a:pt x="4719956" y="3201315"/>
                </a:lnTo>
                <a:lnTo>
                  <a:pt x="4720965" y="3343961"/>
                </a:lnTo>
                <a:lnTo>
                  <a:pt x="4720965" y="3485236"/>
                </a:lnTo>
                <a:lnTo>
                  <a:pt x="4722982" y="3625139"/>
                </a:lnTo>
                <a:lnTo>
                  <a:pt x="4726007" y="3762299"/>
                </a:lnTo>
                <a:lnTo>
                  <a:pt x="4728865" y="3898087"/>
                </a:lnTo>
                <a:lnTo>
                  <a:pt x="4732059" y="4031133"/>
                </a:lnTo>
                <a:lnTo>
                  <a:pt x="4736933" y="4163492"/>
                </a:lnTo>
                <a:lnTo>
                  <a:pt x="4742144" y="4293793"/>
                </a:lnTo>
                <a:lnTo>
                  <a:pt x="4746850" y="4421352"/>
                </a:lnTo>
                <a:lnTo>
                  <a:pt x="4760130" y="4670298"/>
                </a:lnTo>
                <a:lnTo>
                  <a:pt x="4774249" y="4908956"/>
                </a:lnTo>
                <a:lnTo>
                  <a:pt x="4789041" y="5138013"/>
                </a:lnTo>
                <a:lnTo>
                  <a:pt x="4805346" y="5354726"/>
                </a:lnTo>
                <a:lnTo>
                  <a:pt x="4822323" y="5561838"/>
                </a:lnTo>
                <a:lnTo>
                  <a:pt x="4840644" y="5753862"/>
                </a:lnTo>
                <a:lnTo>
                  <a:pt x="4858630" y="5934227"/>
                </a:lnTo>
                <a:lnTo>
                  <a:pt x="4876615" y="6100191"/>
                </a:lnTo>
                <a:lnTo>
                  <a:pt x="4893592" y="6252438"/>
                </a:lnTo>
                <a:lnTo>
                  <a:pt x="4909729" y="6387541"/>
                </a:lnTo>
                <a:lnTo>
                  <a:pt x="4925025" y="6509613"/>
                </a:lnTo>
                <a:lnTo>
                  <a:pt x="4937800" y="6612483"/>
                </a:lnTo>
                <a:lnTo>
                  <a:pt x="4949902" y="6698894"/>
                </a:lnTo>
                <a:lnTo>
                  <a:pt x="4967216" y="6817538"/>
                </a:lnTo>
                <a:lnTo>
                  <a:pt x="4973099" y="6858000"/>
                </a:lnTo>
                <a:lnTo>
                  <a:pt x="4075210" y="6858000"/>
                </a:lnTo>
                <a:lnTo>
                  <a:pt x="4075210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28384" y="1"/>
                </a:lnTo>
                <a:close/>
              </a:path>
            </a:pathLst>
          </a:cu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6F18ACE-6E82-4ADC-8A2F-A1771B30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1836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0040B1B-EF8C-91AF-6768-993C9A83E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8212" y="2052918"/>
            <a:ext cx="4762260" cy="419548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                                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b="1" dirty="0">
                <a:latin typeface="+mj-lt"/>
              </a:rPr>
              <a:t>-Pareiškėjo nuosavos piniginės lėšos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>
                <a:latin typeface="+mj-lt"/>
              </a:rPr>
              <a:t>                                            </a:t>
            </a:r>
            <a:endParaRPr lang="lt-LT" dirty="0">
              <a:latin typeface="+mj-lt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b="1" dirty="0">
                <a:latin typeface="+mj-lt"/>
              </a:rPr>
              <a:t>-Partnerio nuosavos piniginės lėšos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>
                <a:latin typeface="+mj-lt"/>
              </a:rPr>
              <a:t>                                         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b="1" dirty="0">
                <a:latin typeface="+mj-lt"/>
              </a:rPr>
              <a:t>-Savanoriški darbai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>
                <a:latin typeface="+mj-lt"/>
              </a:rPr>
              <a:t>                                         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b="1" dirty="0">
                <a:latin typeface="+mj-lt"/>
              </a:rPr>
              <a:t>- Paramos lėšos</a:t>
            </a:r>
          </a:p>
        </p:txBody>
      </p:sp>
    </p:spTree>
    <p:extLst>
      <p:ext uri="{BB962C8B-B14F-4D97-AF65-F5344CB8AC3E}">
        <p14:creationId xmlns:p14="http://schemas.microsoft.com/office/powerpoint/2010/main" val="39910480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9ACD8-8A29-6BC0-55E5-E4A350365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568" y="158533"/>
            <a:ext cx="7055380" cy="1400530"/>
          </a:xfrm>
        </p:spPr>
        <p:txBody>
          <a:bodyPr/>
          <a:lstStyle/>
          <a:p>
            <a:pPr algn="ctr"/>
            <a:r>
              <a:rPr lang="en-GB" dirty="0"/>
              <a:t>Paramos lėšų išmokėjimo būdai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C59A72-0FBB-3772-92FD-BC853A8A258C}"/>
              </a:ext>
            </a:extLst>
          </p:cNvPr>
          <p:cNvSpPr/>
          <p:nvPr/>
        </p:nvSpPr>
        <p:spPr>
          <a:xfrm>
            <a:off x="1383068" y="1778544"/>
            <a:ext cx="6280672" cy="13694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+mj-lt"/>
              </a:rPr>
              <a:t>IŠLAIDŲ KOMPENSAVIMO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0C4B05C-FF52-3FFF-1B54-D316220FF178}"/>
              </a:ext>
            </a:extLst>
          </p:cNvPr>
          <p:cNvSpPr/>
          <p:nvPr/>
        </p:nvSpPr>
        <p:spPr>
          <a:xfrm>
            <a:off x="1407052" y="3367447"/>
            <a:ext cx="6280672" cy="14192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+mj-lt"/>
              </a:rPr>
              <a:t>IŠLAIDŲ KOMPENSAVIMO SU AVANSO MOKĖJIMU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2B27F8A-369B-6B4F-4D8F-046F714A04AE}"/>
              </a:ext>
            </a:extLst>
          </p:cNvPr>
          <p:cNvSpPr/>
          <p:nvPr/>
        </p:nvSpPr>
        <p:spPr>
          <a:xfrm>
            <a:off x="1407052" y="5085184"/>
            <a:ext cx="6329896" cy="14192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+mj-lt"/>
              </a:rPr>
              <a:t>SĄSKAITŲ APMOKĖJIMO BŪDAS</a:t>
            </a:r>
          </a:p>
        </p:txBody>
      </p:sp>
    </p:spTree>
    <p:extLst>
      <p:ext uri="{BB962C8B-B14F-4D97-AF65-F5344CB8AC3E}">
        <p14:creationId xmlns:p14="http://schemas.microsoft.com/office/powerpoint/2010/main" val="38851040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61515115-95FB-41E0-86F3-8744438C0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D74C62-E01D-A27C-45AA-98ED11B9F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97" y="629266"/>
            <a:ext cx="4212163" cy="1622321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EBEBEB"/>
                </a:solidFill>
              </a:rPr>
              <a:t>PARAIŠKOS ATMETIMAS</a:t>
            </a:r>
            <a:r>
              <a:rPr lang="en-US">
                <a:solidFill>
                  <a:srgbClr val="EBEBEB"/>
                </a:solidFill>
              </a:rPr>
              <a:t>!!</a:t>
            </a:r>
            <a:endParaRPr lang="en-GB">
              <a:solidFill>
                <a:srgbClr val="EBEBEB"/>
              </a:solidFill>
            </a:endParaRPr>
          </a:p>
        </p:txBody>
      </p:sp>
      <p:sp>
        <p:nvSpPr>
          <p:cNvPr id="1033" name="Freeform 31">
            <a:extLst>
              <a:ext uri="{FF2B5EF4-FFF2-40B4-BE49-F238E27FC236}">
                <a16:creationId xmlns:a16="http://schemas.microsoft.com/office/drawing/2014/main" id="{8222A33F-BE2D-4D69-92A0-5DF8B17BA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7382" y="-1"/>
            <a:ext cx="419604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1035" name="Freeform: Shape 1034">
            <a:extLst>
              <a:ext uri="{FF2B5EF4-FFF2-40B4-BE49-F238E27FC236}">
                <a16:creationId xmlns:a16="http://schemas.microsoft.com/office/drawing/2014/main" id="{CE1C74D0-9609-468A-9597-5D87C8A42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641798" y="1355484"/>
            <a:ext cx="6858001" cy="4147033"/>
          </a:xfrm>
          <a:custGeom>
            <a:avLst/>
            <a:gdLst>
              <a:gd name="connsiteX0" fmla="*/ 6858001 w 6858001"/>
              <a:gd name="connsiteY0" fmla="*/ 1177 h 5529377"/>
              <a:gd name="connsiteX1" fmla="*/ 6858001 w 6858001"/>
              <a:gd name="connsiteY1" fmla="*/ 1344715 h 5529377"/>
              <a:gd name="connsiteX2" fmla="*/ 6858000 w 6858001"/>
              <a:gd name="connsiteY2" fmla="*/ 1344715 h 5529377"/>
              <a:gd name="connsiteX3" fmla="*/ 6858000 w 6858001"/>
              <a:gd name="connsiteY3" fmla="*/ 5529377 h 5529377"/>
              <a:gd name="connsiteX4" fmla="*/ 0 w 6858001"/>
              <a:gd name="connsiteY4" fmla="*/ 5529376 h 5529377"/>
              <a:gd name="connsiteX5" fmla="*/ 0 w 6858001"/>
              <a:gd name="connsiteY5" fmla="*/ 891096 h 5529377"/>
              <a:gd name="connsiteX6" fmla="*/ 1 w 6858001"/>
              <a:gd name="connsiteY6" fmla="*/ 891096 h 5529377"/>
              <a:gd name="connsiteX7" fmla="*/ 1 w 6858001"/>
              <a:gd name="connsiteY7" fmla="*/ 0 h 5529377"/>
              <a:gd name="connsiteX8" fmla="*/ 40463 w 6858001"/>
              <a:gd name="connsiteY8" fmla="*/ 5883 h 5529377"/>
              <a:gd name="connsiteX9" fmla="*/ 159107 w 6858001"/>
              <a:gd name="connsiteY9" fmla="*/ 23196 h 5529377"/>
              <a:gd name="connsiteX10" fmla="*/ 245518 w 6858001"/>
              <a:gd name="connsiteY10" fmla="*/ 35299 h 5529377"/>
              <a:gd name="connsiteX11" fmla="*/ 348388 w 6858001"/>
              <a:gd name="connsiteY11" fmla="*/ 48073 h 5529377"/>
              <a:gd name="connsiteX12" fmla="*/ 470460 w 6858001"/>
              <a:gd name="connsiteY12" fmla="*/ 63369 h 5529377"/>
              <a:gd name="connsiteX13" fmla="*/ 605563 w 6858001"/>
              <a:gd name="connsiteY13" fmla="*/ 79506 h 5529377"/>
              <a:gd name="connsiteX14" fmla="*/ 757810 w 6858001"/>
              <a:gd name="connsiteY14" fmla="*/ 96483 h 5529377"/>
              <a:gd name="connsiteX15" fmla="*/ 923774 w 6858001"/>
              <a:gd name="connsiteY15" fmla="*/ 114469 h 5529377"/>
              <a:gd name="connsiteX16" fmla="*/ 1104139 w 6858001"/>
              <a:gd name="connsiteY16" fmla="*/ 132454 h 5529377"/>
              <a:gd name="connsiteX17" fmla="*/ 1296163 w 6858001"/>
              <a:gd name="connsiteY17" fmla="*/ 150776 h 5529377"/>
              <a:gd name="connsiteX18" fmla="*/ 1503275 w 6858001"/>
              <a:gd name="connsiteY18" fmla="*/ 167753 h 5529377"/>
              <a:gd name="connsiteX19" fmla="*/ 1719988 w 6858001"/>
              <a:gd name="connsiteY19" fmla="*/ 184058 h 5529377"/>
              <a:gd name="connsiteX20" fmla="*/ 1949045 w 6858001"/>
              <a:gd name="connsiteY20" fmla="*/ 198849 h 5529377"/>
              <a:gd name="connsiteX21" fmla="*/ 2187703 w 6858001"/>
              <a:gd name="connsiteY21" fmla="*/ 212969 h 5529377"/>
              <a:gd name="connsiteX22" fmla="*/ 2436649 w 6858001"/>
              <a:gd name="connsiteY22" fmla="*/ 226248 h 5529377"/>
              <a:gd name="connsiteX23" fmla="*/ 2564208 w 6858001"/>
              <a:gd name="connsiteY23" fmla="*/ 230955 h 5529377"/>
              <a:gd name="connsiteX24" fmla="*/ 2694509 w 6858001"/>
              <a:gd name="connsiteY24" fmla="*/ 236165 h 5529377"/>
              <a:gd name="connsiteX25" fmla="*/ 2826868 w 6858001"/>
              <a:gd name="connsiteY25" fmla="*/ 241040 h 5529377"/>
              <a:gd name="connsiteX26" fmla="*/ 2959914 w 6858001"/>
              <a:gd name="connsiteY26" fmla="*/ 244234 h 5529377"/>
              <a:gd name="connsiteX27" fmla="*/ 3095702 w 6858001"/>
              <a:gd name="connsiteY27" fmla="*/ 247091 h 5529377"/>
              <a:gd name="connsiteX28" fmla="*/ 3232862 w 6858001"/>
              <a:gd name="connsiteY28" fmla="*/ 250117 h 5529377"/>
              <a:gd name="connsiteX29" fmla="*/ 3372765 w 6858001"/>
              <a:gd name="connsiteY29" fmla="*/ 252134 h 5529377"/>
              <a:gd name="connsiteX30" fmla="*/ 3514040 w 6858001"/>
              <a:gd name="connsiteY30" fmla="*/ 252134 h 5529377"/>
              <a:gd name="connsiteX31" fmla="*/ 3656686 w 6858001"/>
              <a:gd name="connsiteY31" fmla="*/ 253142 h 5529377"/>
              <a:gd name="connsiteX32" fmla="*/ 3800704 w 6858001"/>
              <a:gd name="connsiteY32" fmla="*/ 252134 h 5529377"/>
              <a:gd name="connsiteX33" fmla="*/ 3946780 w 6858001"/>
              <a:gd name="connsiteY33" fmla="*/ 250117 h 5529377"/>
              <a:gd name="connsiteX34" fmla="*/ 4092855 w 6858001"/>
              <a:gd name="connsiteY34" fmla="*/ 248268 h 5529377"/>
              <a:gd name="connsiteX35" fmla="*/ 4240988 w 6858001"/>
              <a:gd name="connsiteY35" fmla="*/ 244234 h 5529377"/>
              <a:gd name="connsiteX36" fmla="*/ 4390492 w 6858001"/>
              <a:gd name="connsiteY36" fmla="*/ 240032 h 5529377"/>
              <a:gd name="connsiteX37" fmla="*/ 4539997 w 6858001"/>
              <a:gd name="connsiteY37" fmla="*/ 235157 h 5529377"/>
              <a:gd name="connsiteX38" fmla="*/ 4690873 w 6858001"/>
              <a:gd name="connsiteY38" fmla="*/ 228266 h 5529377"/>
              <a:gd name="connsiteX39" fmla="*/ 4843120 w 6858001"/>
              <a:gd name="connsiteY39" fmla="*/ 220029 h 5529377"/>
              <a:gd name="connsiteX40" fmla="*/ 4996054 w 6858001"/>
              <a:gd name="connsiteY40" fmla="*/ 212129 h 5529377"/>
              <a:gd name="connsiteX41" fmla="*/ 5148987 w 6858001"/>
              <a:gd name="connsiteY41" fmla="*/ 202044 h 5529377"/>
              <a:gd name="connsiteX42" fmla="*/ 5303978 w 6858001"/>
              <a:gd name="connsiteY42" fmla="*/ 189941 h 5529377"/>
              <a:gd name="connsiteX43" fmla="*/ 5456911 w 6858001"/>
              <a:gd name="connsiteY43" fmla="*/ 177839 h 5529377"/>
              <a:gd name="connsiteX44" fmla="*/ 5612588 w 6858001"/>
              <a:gd name="connsiteY44" fmla="*/ 163887 h 5529377"/>
              <a:gd name="connsiteX45" fmla="*/ 5768950 w 6858001"/>
              <a:gd name="connsiteY45" fmla="*/ 148591 h 5529377"/>
              <a:gd name="connsiteX46" fmla="*/ 5923255 w 6858001"/>
              <a:gd name="connsiteY46" fmla="*/ 132455 h 5529377"/>
              <a:gd name="connsiteX47" fmla="*/ 6079618 w 6858001"/>
              <a:gd name="connsiteY47" fmla="*/ 113629 h 5529377"/>
              <a:gd name="connsiteX48" fmla="*/ 6235294 w 6858001"/>
              <a:gd name="connsiteY48" fmla="*/ 93458 h 5529377"/>
              <a:gd name="connsiteX49" fmla="*/ 6391657 w 6858001"/>
              <a:gd name="connsiteY49" fmla="*/ 73455 h 5529377"/>
              <a:gd name="connsiteX50" fmla="*/ 6547333 w 6858001"/>
              <a:gd name="connsiteY50" fmla="*/ 50091 h 5529377"/>
              <a:gd name="connsiteX51" fmla="*/ 6702324 w 6858001"/>
              <a:gd name="connsiteY51" fmla="*/ 26222 h 552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529377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529377"/>
                </a:lnTo>
                <a:lnTo>
                  <a:pt x="0" y="5529376"/>
                </a:lnTo>
                <a:lnTo>
                  <a:pt x="0" y="891096"/>
                </a:lnTo>
                <a:lnTo>
                  <a:pt x="1" y="891096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1026" name="Picture 2" descr="3.3 – Employ ethical and nurturing practices and observe professional ...">
            <a:extLst>
              <a:ext uri="{FF2B5EF4-FFF2-40B4-BE49-F238E27FC236}">
                <a16:creationId xmlns:a16="http://schemas.microsoft.com/office/drawing/2014/main" id="{0D413B33-B613-CA4F-2A74-E4B5BEF08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72806" y="1652151"/>
            <a:ext cx="2985104" cy="355369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Rectangle 1036">
            <a:extLst>
              <a:ext uri="{FF2B5EF4-FFF2-40B4-BE49-F238E27FC236}">
                <a16:creationId xmlns:a16="http://schemas.microsoft.com/office/drawing/2014/main" id="{C137128D-E594-4905-9F76-E385F0831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1836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7FFF921-FCA7-4DB7-FDD5-3719DBEFD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98" y="2438400"/>
            <a:ext cx="4212162" cy="378541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700" dirty="0">
                <a:solidFill>
                  <a:srgbClr val="FFFFFF"/>
                </a:solidFill>
                <a:latin typeface="+mj-lt"/>
              </a:rPr>
              <a:t>PAR</a:t>
            </a:r>
            <a:r>
              <a:rPr lang="lt-LT" sz="1700" dirty="0">
                <a:solidFill>
                  <a:srgbClr val="FFFFFF"/>
                </a:solidFill>
                <a:latin typeface="+mj-lt"/>
              </a:rPr>
              <a:t>AI</a:t>
            </a:r>
            <a:r>
              <a:rPr lang="en-GB" sz="1700" dirty="0">
                <a:solidFill>
                  <a:srgbClr val="FFFFFF"/>
                </a:solidFill>
                <a:latin typeface="+mj-lt"/>
              </a:rPr>
              <a:t>ŠKA ATMETAMA KAI:</a:t>
            </a:r>
          </a:p>
          <a:p>
            <a:pPr>
              <a:lnSpc>
                <a:spcPct val="90000"/>
              </a:lnSpc>
            </a:pPr>
            <a:r>
              <a:rPr lang="lt-LT" sz="1700" dirty="0">
                <a:solidFill>
                  <a:srgbClr val="FFFFFF"/>
                </a:solidFill>
                <a:latin typeface="+mj-lt"/>
              </a:rPr>
              <a:t>pateikta paramos paraiška užpildyta ne lietuvių kalba;</a:t>
            </a:r>
            <a:endParaRPr lang="en-GB" sz="1700" dirty="0">
              <a:solidFill>
                <a:srgbClr val="FFFFFF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pt-BR" sz="1700" dirty="0">
                <a:solidFill>
                  <a:srgbClr val="FFFFFF"/>
                </a:solidFill>
                <a:latin typeface="+mj-lt"/>
              </a:rPr>
              <a:t>pateikta paramos paraiška užpildyta netinkamos formos;</a:t>
            </a:r>
            <a:endParaRPr lang="en-GB" sz="1700" dirty="0">
              <a:solidFill>
                <a:srgbClr val="FFFFFF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pt-BR" sz="1700" dirty="0">
                <a:solidFill>
                  <a:srgbClr val="FFFFFF"/>
                </a:solidFill>
                <a:latin typeface="+mj-lt"/>
              </a:rPr>
              <a:t>prie paramos paraiškos nepateikta 2 ar daugiau dokumentų.</a:t>
            </a:r>
            <a:endParaRPr lang="en-GB" sz="1700" dirty="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975994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BBCA6-950A-1134-08BC-167865D5A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AB1392-D986-999C-AE19-986E8C7D4E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06" y="452718"/>
            <a:ext cx="8892988" cy="5976664"/>
          </a:xfrm>
        </p:spPr>
      </p:pic>
    </p:spTree>
    <p:extLst>
      <p:ext uri="{BB962C8B-B14F-4D97-AF65-F5344CB8AC3E}">
        <p14:creationId xmlns:p14="http://schemas.microsoft.com/office/powerpoint/2010/main" val="1738164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FA0F1-F1ED-C89F-3F57-CF03BDD30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7211144" cy="1116360"/>
          </a:xfrm>
        </p:spPr>
        <p:txBody>
          <a:bodyPr>
            <a:normAutofit/>
          </a:bodyPr>
          <a:lstStyle/>
          <a:p>
            <a:pPr algn="ctr"/>
            <a:r>
              <a:rPr lang="en-GB" dirty="0" err="1"/>
              <a:t>Paraiškų</a:t>
            </a:r>
            <a:r>
              <a:rPr lang="en-GB" dirty="0"/>
              <a:t> </a:t>
            </a:r>
            <a:r>
              <a:rPr lang="en-GB" dirty="0" err="1"/>
              <a:t>pateikimo</a:t>
            </a:r>
            <a:r>
              <a:rPr lang="en-GB" dirty="0"/>
              <a:t> </a:t>
            </a:r>
            <a:r>
              <a:rPr lang="en-GB" dirty="0" err="1"/>
              <a:t>tvarka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D6D4C-5802-840F-6F77-AA4030C54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218088"/>
            <a:ext cx="8928992" cy="550884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nn-NO" b="1" dirty="0">
              <a:latin typeface="+mj-l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lt-LT" sz="3000" dirty="0">
                <a:latin typeface="+mj-lt"/>
              </a:rPr>
              <a:t>☒ </a:t>
            </a:r>
            <a:r>
              <a:rPr lang="lt-LT" sz="2800" i="0" dirty="0">
                <a:effectLst/>
                <a:latin typeface="Poppins" panose="00000500000000000000" pitchFamily="2" charset="0"/>
              </a:rPr>
              <a:t>Projektų vykdytojai parengtas projektų paraiškas teikia el. Paštu</a:t>
            </a:r>
            <a:r>
              <a:rPr lang="en-GB" sz="2800" i="0" dirty="0">
                <a:effectLst/>
                <a:latin typeface="Poppins" panose="00000500000000000000" pitchFamily="2" charset="0"/>
              </a:rPr>
              <a:t> </a:t>
            </a:r>
            <a:r>
              <a:rPr lang="lt-LT" sz="2800" i="0" u="sng" dirty="0">
                <a:effectLst/>
                <a:latin typeface="Poppins" panose="00000500000000000000" pitchFamily="2" charset="0"/>
              </a:rPr>
              <a:t>sirvintuvvg.dokumentai@gmail.com </a:t>
            </a:r>
            <a:r>
              <a:rPr lang="lt-LT" sz="2800" i="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2" charset="0"/>
              </a:rPr>
              <a:t>nuo 2026 m. rugpjūčio 24 d. iki rugsėjo 30 d. 23.59</a:t>
            </a:r>
            <a:r>
              <a:rPr lang="en-GB" sz="2800" i="0" dirty="0">
                <a:solidFill>
                  <a:schemeClr val="tx1">
                    <a:lumMod val="95000"/>
                  </a:schemeClr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lt-LT" sz="2800" i="0" dirty="0">
                <a:effectLst/>
                <a:latin typeface="Poppins" panose="00000500000000000000" pitchFamily="2" charset="0"/>
              </a:rPr>
              <a:t>val.</a:t>
            </a:r>
            <a:endParaRPr lang="en-GB" dirty="0"/>
          </a:p>
          <a:p>
            <a:pPr marL="0" indent="0">
              <a:buNone/>
            </a:pPr>
            <a:endParaRPr lang="en-GB" sz="3000" dirty="0"/>
          </a:p>
          <a:p>
            <a:pPr marL="0" indent="0">
              <a:buNone/>
            </a:pPr>
            <a:r>
              <a:rPr lang="lt-LT" sz="3000" dirty="0">
                <a:latin typeface="+mj-lt"/>
              </a:rPr>
              <a:t>☒ </a:t>
            </a:r>
            <a:r>
              <a:rPr lang="en-GB" sz="3000" dirty="0">
                <a:latin typeface="+mj-lt"/>
              </a:rPr>
              <a:t>Paraiškos bus </a:t>
            </a:r>
            <a:r>
              <a:rPr lang="en-GB" sz="3000" dirty="0" err="1">
                <a:latin typeface="+mj-lt"/>
              </a:rPr>
              <a:t>priimamos</a:t>
            </a:r>
            <a:r>
              <a:rPr lang="en-GB" sz="3000" dirty="0">
                <a:latin typeface="+mj-lt"/>
              </a:rPr>
              <a:t> </a:t>
            </a:r>
            <a:r>
              <a:rPr lang="en-GB" sz="3000" b="1" dirty="0">
                <a:latin typeface="+mj-lt"/>
              </a:rPr>
              <a:t>TIK</a:t>
            </a:r>
            <a:r>
              <a:rPr lang="en-GB" sz="3000" dirty="0">
                <a:latin typeface="+mj-lt"/>
              </a:rPr>
              <a:t> </a:t>
            </a:r>
            <a:r>
              <a:rPr lang="en-GB" sz="3000" dirty="0" err="1">
                <a:latin typeface="+mj-lt"/>
              </a:rPr>
              <a:t>pasirašytos</a:t>
            </a:r>
            <a:endParaRPr lang="lt-LT" sz="3000" dirty="0">
              <a:latin typeface="+mj-lt"/>
            </a:endParaRPr>
          </a:p>
          <a:p>
            <a:pPr marL="0" indent="0">
              <a:buNone/>
            </a:pPr>
            <a:r>
              <a:rPr lang="en-GB" sz="3000" b="1" i="1" dirty="0" err="1">
                <a:solidFill>
                  <a:srgbClr val="FF0000"/>
                </a:solidFill>
                <a:latin typeface="+mj-lt"/>
              </a:rPr>
              <a:t>elektroniniu</a:t>
            </a:r>
            <a:r>
              <a:rPr lang="en-GB" sz="3000" b="1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3000" b="1" i="1" dirty="0" err="1">
                <a:solidFill>
                  <a:srgbClr val="FF0000"/>
                </a:solidFill>
                <a:latin typeface="+mj-lt"/>
              </a:rPr>
              <a:t>kvalifikuotu</a:t>
            </a:r>
            <a:r>
              <a:rPr lang="en-GB" sz="3000" b="1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3000" b="1" i="1" dirty="0" err="1">
                <a:solidFill>
                  <a:srgbClr val="FF0000"/>
                </a:solidFill>
                <a:latin typeface="+mj-lt"/>
              </a:rPr>
              <a:t>parašu</a:t>
            </a:r>
            <a:r>
              <a:rPr lang="en-GB" sz="3000" b="1" i="1" dirty="0">
                <a:solidFill>
                  <a:srgbClr val="FF0000"/>
                </a:solidFill>
                <a:latin typeface="+mj-lt"/>
              </a:rPr>
              <a:t> (</a:t>
            </a:r>
            <a:r>
              <a:rPr lang="en-GB" sz="3000" b="1" i="1" dirty="0">
                <a:solidFill>
                  <a:srgbClr val="FF0000"/>
                </a:solidFill>
              </a:rPr>
              <a:t>ADOC</a:t>
            </a:r>
            <a:r>
              <a:rPr lang="en-GB" sz="3000" b="1" i="1" dirty="0">
                <a:solidFill>
                  <a:srgbClr val="FF0000"/>
                </a:solidFill>
                <a:latin typeface="+mj-lt"/>
              </a:rPr>
              <a:t>).</a:t>
            </a:r>
            <a:endParaRPr lang="en-GB" sz="3000" dirty="0">
              <a:latin typeface="+mj-lt"/>
            </a:endParaRPr>
          </a:p>
          <a:p>
            <a:pPr marL="0" indent="0" algn="ctr">
              <a:buNone/>
            </a:pPr>
            <a:endParaRPr lang="en-GB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endParaRPr lang="lt-LT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r>
              <a:rPr lang="lt-LT" sz="1400" dirty="0">
                <a:latin typeface="+mj-lt"/>
              </a:rPr>
              <a:t>					</a:t>
            </a:r>
            <a:endParaRPr lang="en-GB" sz="1400" dirty="0">
              <a:latin typeface="+mj-lt"/>
            </a:endParaRPr>
          </a:p>
          <a:p>
            <a:pPr marL="0" indent="0" algn="ctr">
              <a:buNone/>
            </a:pPr>
            <a:endParaRPr lang="en-GB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EC9F01-EAFB-E0E7-F7B2-30BD586BF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0084" y="4149080"/>
            <a:ext cx="1159860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48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BD310164-D3A3-415E-9D94-5D21D9FB2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3027759" cy="418831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BE586E08-18BF-4AB1-AB48-4005D5673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141809" cy="2365453"/>
          </a:xfrm>
          <a:prstGeom prst="rect">
            <a:avLst/>
          </a:prstGeom>
        </p:spPr>
      </p:pic>
      <p:sp>
        <p:nvSpPr>
          <p:cNvPr id="40" name="Oval 39">
            <a:extLst>
              <a:ext uri="{FF2B5EF4-FFF2-40B4-BE49-F238E27FC236}">
                <a16:creationId xmlns:a16="http://schemas.microsoft.com/office/drawing/2014/main" id="{4A497DBC-2692-42B4-A606-31024033F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517A192-66A9-4297-9284-65580829AB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114140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130825ED-0133-430D-BBBB-50B6F5228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633F040E-FA1C-4EDC-B925-7EFCB95828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80E952DA-6725-4791-96C0-E5F84D18D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762067"/>
            <a:ext cx="9144313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0" name="Freeform 7">
            <a:extLst>
              <a:ext uri="{FF2B5EF4-FFF2-40B4-BE49-F238E27FC236}">
                <a16:creationId xmlns:a16="http://schemas.microsoft.com/office/drawing/2014/main" id="{2BCF4264-F720-48C6-BCB1-8DCC6F836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9954" y="1460230"/>
            <a:ext cx="2604045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6012A7-ACA7-B8B7-6E3D-D53078BD7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83" y="452718"/>
            <a:ext cx="7053542" cy="11807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457200"/>
            <a:r>
              <a:rPr lang="en-US" sz="4200"/>
              <a:t>AČIŪ UŽ DĖMESĮ!!!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3FEE4F-049F-40F9-E4E9-365E32236DDA}"/>
              </a:ext>
            </a:extLst>
          </p:cNvPr>
          <p:cNvSpPr txBox="1"/>
          <p:nvPr/>
        </p:nvSpPr>
        <p:spPr>
          <a:xfrm>
            <a:off x="482892" y="2548281"/>
            <a:ext cx="5364645" cy="36543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bg1"/>
                </a:solidFill>
                <a:latin typeface="+mj-lt"/>
                <a:ea typeface="+mj-ea"/>
                <a:cs typeface="+mj-cs"/>
              </a:rPr>
              <a:t>Širvintų rajono </a:t>
            </a:r>
          </a:p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bg1"/>
                </a:solidFill>
                <a:latin typeface="+mj-lt"/>
                <a:ea typeface="+mj-ea"/>
                <a:cs typeface="+mj-cs"/>
              </a:rPr>
              <a:t>Vietos veiklos grupė</a:t>
            </a:r>
          </a:p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bg1"/>
                </a:solidFill>
                <a:latin typeface="+mj-lt"/>
                <a:ea typeface="+mj-ea"/>
                <a:cs typeface="+mj-cs"/>
              </a:rPr>
              <a:t>El.paštas:</a:t>
            </a:r>
          </a:p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bg1"/>
                </a:solidFill>
                <a:latin typeface="+mj-lt"/>
                <a:ea typeface="+mj-ea"/>
                <a:cs typeface="+mj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sirvintuvvg@gmail.com</a:t>
            </a:r>
            <a:r>
              <a:rPr lang="en-US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2" name="Picture 4" descr="C:\Users\Admin\AppData\Local\Temp\7zOCAC702D3\logo3.jpg">
            <a:extLst>
              <a:ext uri="{FF2B5EF4-FFF2-40B4-BE49-F238E27FC236}">
                <a16:creationId xmlns:a16="http://schemas.microsoft.com/office/drawing/2014/main" id="{E3D52D2F-01C3-FB1D-CD08-91FDA8359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167985" y="4961853"/>
            <a:ext cx="1220825" cy="1223884"/>
          </a:xfrm>
          <a:prstGeom prst="rect">
            <a:avLst/>
          </a:prstGeom>
          <a:noFill/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1AC9D7-1DDC-143B-6731-6ED67C0B6E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0904" y="5017551"/>
            <a:ext cx="3389445" cy="1152410"/>
          </a:xfrm>
          <a:prstGeom prst="rect">
            <a:avLst/>
          </a:prstGeom>
          <a:effectLst/>
        </p:spPr>
      </p:pic>
      <p:pic>
        <p:nvPicPr>
          <p:cNvPr id="3" name="Picture 6" descr="C:\Users\Admin\AppData\Local\Temp\7zOCAC097F4\logo4.jpg">
            <a:extLst>
              <a:ext uri="{FF2B5EF4-FFF2-40B4-BE49-F238E27FC236}">
                <a16:creationId xmlns:a16="http://schemas.microsoft.com/office/drawing/2014/main" id="{91E53A20-E04E-AFA1-242C-1AE1BA5CD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5596446" y="4719971"/>
            <a:ext cx="1220825" cy="1627766"/>
          </a:xfrm>
          <a:prstGeom prst="rect">
            <a:avLst/>
          </a:prstGeom>
          <a:noFill/>
          <a:effec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ECD062-1383-1671-F2F7-AADE1694DD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1949" y="4961853"/>
            <a:ext cx="1220825" cy="153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4654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26186-5C42-DD3A-DE55-2C5EC172A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-747464"/>
            <a:ext cx="8003232" cy="2844552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/>
            </a:br>
            <a:br>
              <a:rPr lang="en-GB" dirty="0"/>
            </a:br>
            <a:r>
              <a:rPr lang="en-GB" dirty="0"/>
              <a:t> </a:t>
            </a:r>
            <a:r>
              <a:rPr lang="en-GB" dirty="0" err="1"/>
              <a:t>Sumanaus</a:t>
            </a:r>
            <a:r>
              <a:rPr lang="en-GB" dirty="0"/>
              <a:t> </a:t>
            </a:r>
            <a:r>
              <a:rPr lang="en-GB" dirty="0" err="1"/>
              <a:t>kaimo</a:t>
            </a:r>
            <a:br>
              <a:rPr lang="en-GB" dirty="0"/>
            </a:br>
            <a:r>
              <a:rPr lang="en-GB" dirty="0"/>
              <a:t> VPS </a:t>
            </a:r>
            <a:r>
              <a:rPr lang="lt-LT" dirty="0"/>
              <a:t>tema</a:t>
            </a:r>
            <a:br>
              <a:rPr lang="en-GB" dirty="0"/>
            </a:b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07A5208-782B-5826-9B3D-03E058FD0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6" y="1916832"/>
            <a:ext cx="8856984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t-LT" sz="3600" dirty="0"/>
              <a:t>Trumpos vietos maisto grandinės kūrimas, užtikrinant</a:t>
            </a:r>
            <a:r>
              <a:rPr lang="en-GB" sz="3600" dirty="0"/>
              <a:t> </a:t>
            </a:r>
            <a:r>
              <a:rPr lang="lt-LT" sz="3600" dirty="0"/>
              <a:t>inovacijomis grįstą, tvarią ir atsparią vietos ekonomiką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230705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4F16DC-8239-537E-14F9-9872D08AB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142" y="0"/>
            <a:ext cx="7055380" cy="1400530"/>
          </a:xfrm>
        </p:spPr>
        <p:txBody>
          <a:bodyPr>
            <a:normAutofit/>
          </a:bodyPr>
          <a:lstStyle/>
          <a:p>
            <a:pPr algn="ctr"/>
            <a:br>
              <a:rPr lang="en-GB" dirty="0"/>
            </a:br>
            <a:r>
              <a:rPr lang="en-GB" dirty="0"/>
              <a:t>SK Strategijos </a:t>
            </a:r>
            <a:r>
              <a:rPr lang="en-GB" dirty="0" err="1"/>
              <a:t>tikslas</a:t>
            </a:r>
            <a:r>
              <a:rPr lang="en-GB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4D924-30ED-1799-BE48-D6E9684C3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60848"/>
            <a:ext cx="6300192" cy="4968551"/>
          </a:xfrm>
        </p:spPr>
        <p:txBody>
          <a:bodyPr>
            <a:normAutofit/>
          </a:bodyPr>
          <a:lstStyle/>
          <a:p>
            <a:pPr algn="just"/>
            <a:r>
              <a:rPr lang="lt-LT" sz="2000" b="0" i="0" dirty="0">
                <a:effectLst/>
                <a:latin typeface="Century Gothic" panose="020B0502020202020204" pitchFamily="34" charset="0"/>
              </a:rPr>
              <a:t>skatinti inovatyvias ir tvarias verslo iniciatyvas, skirtas vartotojų ir vietos maisto gamintojų bendradarbiavimo modeliui kurti ir plėtoti, siekiant didinti užimtumo ir pajamų gavimo galimybes Širvintų rajono vietos veiklos grupės teritorijoje.</a:t>
            </a:r>
            <a:endParaRPr lang="lt-LT" sz="2200" dirty="0">
              <a:latin typeface="Century Gothic" panose="020B0502020202020204" pitchFamily="34" charset="0"/>
            </a:endParaRPr>
          </a:p>
        </p:txBody>
      </p:sp>
      <p:pic>
        <p:nvPicPr>
          <p:cNvPr id="6" name="Picture 5" descr="A person and person standing on ladders and holding an arrow in the center of a target&#10;&#10;Description automatically generated">
            <a:extLst>
              <a:ext uri="{FF2B5EF4-FFF2-40B4-BE49-F238E27FC236}">
                <a16:creationId xmlns:a16="http://schemas.microsoft.com/office/drawing/2014/main" id="{D257D152-5E12-CF91-8B01-27FA7735FE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5296" y="2060848"/>
            <a:ext cx="266429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378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E564F-5F20-F324-7793-A7E5AC07B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440160"/>
          </a:xfrm>
        </p:spPr>
        <p:txBody>
          <a:bodyPr>
            <a:normAutofit/>
          </a:bodyPr>
          <a:lstStyle/>
          <a:p>
            <a:pPr algn="ctr"/>
            <a:r>
              <a:rPr lang="en-GB" sz="4000" dirty="0"/>
              <a:t>SK Strategijos uždaviniai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DA04E-1282-7EA5-0546-DA411762E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12776"/>
            <a:ext cx="7128792" cy="5256584"/>
          </a:xfrm>
        </p:spPr>
        <p:txBody>
          <a:bodyPr>
            <a:normAutofit/>
          </a:bodyPr>
          <a:lstStyle/>
          <a:p>
            <a:pPr algn="just"/>
            <a:r>
              <a:rPr lang="lt-LT" sz="2400" b="1" i="0" dirty="0">
                <a:effectLst/>
              </a:rPr>
              <a:t>Uždaviniai:</a:t>
            </a:r>
            <a:endParaRPr lang="en-GB" sz="2400" b="1" i="0" dirty="0">
              <a:effectLst/>
            </a:endParaRPr>
          </a:p>
          <a:p>
            <a:pPr marL="0" indent="0" algn="just">
              <a:buNone/>
            </a:pPr>
            <a:endParaRPr lang="lt-LT" sz="2000" b="0" i="0" dirty="0">
              <a:effectLst/>
            </a:endParaRPr>
          </a:p>
          <a:p>
            <a:pPr algn="just"/>
            <a:r>
              <a:rPr lang="lt-LT" sz="2000" b="0" i="0" dirty="0">
                <a:effectLst/>
              </a:rPr>
              <a:t>augant vietos produkcijos paklausai Širvintų r. VVG teritorijoje, skatinti sumanius būdus vietos produkcijai parduoti, formuojant tiesiogines sąveikas tarp vartotojo ir gamintojo, bendrai kuriant ir didinant produktų vertę;</a:t>
            </a:r>
          </a:p>
          <a:p>
            <a:pPr algn="just"/>
            <a:r>
              <a:rPr lang="lt-LT" sz="2000" b="0" i="0" dirty="0">
                <a:effectLst/>
              </a:rPr>
              <a:t>įvairinti vietos produktų asortimentą, perdirbant vietoje užaugintą žemės ūkio produkciją, įvedant į rinką naujus vietos produktus, įgyvendinant inovatyvius aplinką tausojančius sprendimus.</a:t>
            </a:r>
          </a:p>
          <a:p>
            <a:pPr marL="0" indent="0" algn="just">
              <a:buNone/>
            </a:pPr>
            <a:endParaRPr lang="en-GB" sz="22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6" name="Picture 5" descr="A paper with a check mark and a green tick&#10;&#10;Description automatically generated">
            <a:extLst>
              <a:ext uri="{FF2B5EF4-FFF2-40B4-BE49-F238E27FC236}">
                <a16:creationId xmlns:a16="http://schemas.microsoft.com/office/drawing/2014/main" id="{263FB567-8A97-19CC-F820-BBE564A65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26" y="2636912"/>
            <a:ext cx="1666470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82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470A6-C963-996E-F990-95337E88D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471666" cy="1400530"/>
          </a:xfrm>
        </p:spPr>
        <p:txBody>
          <a:bodyPr/>
          <a:lstStyle/>
          <a:p>
            <a:pPr algn="ctr"/>
            <a:r>
              <a:rPr lang="lt-LT" sz="4400" dirty="0"/>
              <a:t>Reikalavimai SK strategijai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3F920-CF7B-626B-F60C-229F21582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lt-LT" dirty="0"/>
              <a:t>Strategija įgyvendinama kaip skėtinis projektas, apimantis bendrą strateginį dokumentą ir bent 3 atskirus projektus. Ji suvokiama kaip socialinė ekonominė sistema, orientuota į kaimo vietovių patrauklumo ir gyvenimo kokybės gerinimą, įtraukiant vietos gyventojus. Strategiją rengia vietos veiklos grupė (VVG) savarankiškai arba kartu su kitomis VVG partnerėmis. Į jos įgyvendinimą įsitraukia projektų vykdytojai, kurie rengia ir teikia projektus, sudarančius bendrą strategiją. Visą procesą koordinuoja VVG, vadovaudamasi partnerystės, „iš apačios į viršų“, lygių galimybių ir nediskriminavimo principais.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7290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41E99-E9FF-4F37-5619-0429D2F58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6857" y="108211"/>
            <a:ext cx="8229600" cy="723182"/>
          </a:xfrm>
        </p:spPr>
        <p:txBody>
          <a:bodyPr>
            <a:noAutofit/>
          </a:bodyPr>
          <a:lstStyle/>
          <a:p>
            <a:pPr algn="ctr"/>
            <a:r>
              <a:rPr lang="en-GB" sz="4000" dirty="0">
                <a:solidFill>
                  <a:schemeClr val="tx2">
                    <a:lumMod val="90000"/>
                  </a:schemeClr>
                </a:solidFill>
              </a:rPr>
              <a:t>SK Strategijos paramos dydžiai</a:t>
            </a:r>
            <a:endParaRPr lang="en-GB" sz="3200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40DEF07F-BD72-AF8D-6BC4-456FFFFF8F18}"/>
              </a:ext>
            </a:extLst>
          </p:cNvPr>
          <p:cNvSpPr/>
          <p:nvPr/>
        </p:nvSpPr>
        <p:spPr>
          <a:xfrm>
            <a:off x="3923930" y="736235"/>
            <a:ext cx="1008112" cy="8717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C367FEAB-7D97-B6A0-E9C0-64579C3C38EA}"/>
              </a:ext>
            </a:extLst>
          </p:cNvPr>
          <p:cNvSpPr/>
          <p:nvPr/>
        </p:nvSpPr>
        <p:spPr>
          <a:xfrm>
            <a:off x="1120585" y="1459417"/>
            <a:ext cx="6651740" cy="1332376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/>
              <a:t>500 000,00 </a:t>
            </a:r>
            <a:r>
              <a:rPr lang="en-GB" sz="4400" dirty="0" err="1"/>
              <a:t>Eur</a:t>
            </a:r>
            <a:r>
              <a:rPr lang="en-GB" sz="4400" dirty="0"/>
              <a:t> </a:t>
            </a:r>
          </a:p>
          <a:p>
            <a:pPr algn="ctr"/>
            <a:r>
              <a:rPr lang="en-GB" sz="2000" dirty="0">
                <a:solidFill>
                  <a:schemeClr val="tx1"/>
                </a:solidFill>
              </a:rPr>
              <a:t>(</a:t>
            </a:r>
            <a:r>
              <a:rPr lang="en-GB" sz="2000" b="0" i="0" dirty="0" err="1">
                <a:solidFill>
                  <a:schemeClr val="tx1"/>
                </a:solidFill>
                <a:effectLst/>
              </a:rPr>
              <a:t>Strategijai</a:t>
            </a:r>
            <a:r>
              <a:rPr lang="en-GB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b="0" i="0" dirty="0" err="1">
                <a:solidFill>
                  <a:schemeClr val="tx1"/>
                </a:solidFill>
                <a:effectLst/>
              </a:rPr>
              <a:t>įgyvendinti</a:t>
            </a:r>
            <a:r>
              <a:rPr lang="en-GB" sz="20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b="0" i="0" dirty="0" err="1">
                <a:solidFill>
                  <a:schemeClr val="tx1"/>
                </a:solidFill>
                <a:effectLst/>
              </a:rPr>
              <a:t>skiriama</a:t>
            </a:r>
            <a:r>
              <a:rPr lang="en-GB" sz="2000" b="0" i="0" dirty="0">
                <a:solidFill>
                  <a:schemeClr val="tx1"/>
                </a:solidFill>
                <a:effectLst/>
              </a:rPr>
              <a:t> paramos </a:t>
            </a:r>
            <a:r>
              <a:rPr lang="en-GB" sz="2000" b="0" i="0" dirty="0" err="1">
                <a:solidFill>
                  <a:schemeClr val="tx1"/>
                </a:solidFill>
                <a:effectLst/>
              </a:rPr>
              <a:t>suma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216FF1-E4E2-7A5B-B31E-414E93FC6A9F}"/>
              </a:ext>
            </a:extLst>
          </p:cNvPr>
          <p:cNvSpPr/>
          <p:nvPr/>
        </p:nvSpPr>
        <p:spPr>
          <a:xfrm>
            <a:off x="-46857" y="2780505"/>
            <a:ext cx="9144000" cy="23653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 fontAlgn="base"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latin typeface="+mj-lt"/>
              </a:rPr>
              <a:t>PAREIŠKĖJAI </a:t>
            </a:r>
            <a:endParaRPr lang="lt-LT" sz="3200" dirty="0">
              <a:latin typeface="+mj-lt"/>
            </a:endParaRP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lt-LT" sz="14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fizinis asmuo, ne jaunesnis kaip 18 metų amžiaus;  			3. viešasis ir (ar) privatus juridinis asmuo, </a:t>
            </a:r>
            <a:endParaRPr lang="en-GB" sz="14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lt-LT" sz="14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fizinis asmuo, užsiimantis žemės ūkio, maisto 				4. savivaldybės administracija, savivaldybės tarybos</a:t>
            </a: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lt-LT" sz="14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produktų gamyba ir (arba) perdirbimu ir (arba) rinkodara,			įsteigtas juridinis asmuo;</a:t>
            </a: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lt-LT" sz="14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savo vardu įregistravęs ūkininko ūkį ir valdą;				5. mokslo ir mokymo įstaiga.</a:t>
            </a:r>
            <a:endParaRPr lang="en-GB" sz="14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lt-LT" sz="14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						</a:t>
            </a:r>
            <a:endParaRPr lang="en-GB" sz="3200" dirty="0">
              <a:latin typeface="+mj-lt"/>
            </a:endParaRPr>
          </a:p>
        </p:txBody>
      </p: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839B60D1-6E21-5C35-BF8C-8767FA8D35D6}"/>
              </a:ext>
            </a:extLst>
          </p:cNvPr>
          <p:cNvSpPr/>
          <p:nvPr/>
        </p:nvSpPr>
        <p:spPr>
          <a:xfrm>
            <a:off x="323528" y="5270834"/>
            <a:ext cx="2808310" cy="1478955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dirty="0">
                <a:latin typeface="+mj-lt"/>
              </a:rPr>
              <a:t>Intensyvumas</a:t>
            </a:r>
          </a:p>
          <a:p>
            <a:pPr algn="ctr"/>
            <a:r>
              <a:rPr lang="lt-LT" sz="2200" dirty="0">
                <a:latin typeface="+mj-lt"/>
              </a:rPr>
              <a:t>Iki </a:t>
            </a:r>
            <a:r>
              <a:rPr lang="en-GB" sz="2200" dirty="0">
                <a:latin typeface="+mj-lt"/>
              </a:rPr>
              <a:t>65 </a:t>
            </a:r>
            <a:r>
              <a:rPr lang="en-US" sz="2200" dirty="0">
                <a:latin typeface="+mj-lt"/>
              </a:rPr>
              <a:t>% </a:t>
            </a:r>
          </a:p>
          <a:p>
            <a:pPr algn="ctr"/>
            <a:r>
              <a:rPr lang="en-US" sz="1200" dirty="0">
                <a:latin typeface="+mj-lt"/>
              </a:rPr>
              <a:t>(kai </a:t>
            </a:r>
            <a:r>
              <a:rPr lang="en-US" sz="1200" dirty="0" err="1">
                <a:latin typeface="+mj-lt"/>
              </a:rPr>
              <a:t>projektas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yra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privataus</a:t>
            </a:r>
            <a:r>
              <a:rPr lang="en-US" sz="1200" dirty="0">
                <a:latin typeface="+mj-lt"/>
              </a:rPr>
              <a:t> verslo </a:t>
            </a:r>
            <a:r>
              <a:rPr lang="en-US" sz="1200" dirty="0" err="1">
                <a:latin typeface="+mj-lt"/>
              </a:rPr>
              <a:t>pobūdžio</a:t>
            </a:r>
            <a:r>
              <a:rPr lang="en-US" sz="1200" dirty="0">
                <a:latin typeface="+mj-lt"/>
              </a:rPr>
              <a:t> ir </a:t>
            </a:r>
            <a:r>
              <a:rPr lang="en-US" sz="1200" dirty="0" err="1">
                <a:latin typeface="+mj-lt"/>
              </a:rPr>
              <a:t>jį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teikia</a:t>
            </a:r>
            <a:endParaRPr lang="en-US" sz="1200" dirty="0">
              <a:latin typeface="+mj-lt"/>
            </a:endParaRPr>
          </a:p>
          <a:p>
            <a:pPr algn="ctr"/>
            <a:r>
              <a:rPr lang="en-US" sz="1200" dirty="0" err="1">
                <a:latin typeface="+mj-lt"/>
              </a:rPr>
              <a:t>juridinis</a:t>
            </a:r>
            <a:r>
              <a:rPr lang="en-US" sz="1200" dirty="0">
                <a:latin typeface="+mj-lt"/>
              </a:rPr>
              <a:t> arba </a:t>
            </a:r>
            <a:r>
              <a:rPr lang="en-US" sz="1200" dirty="0" err="1">
                <a:latin typeface="+mj-lt"/>
              </a:rPr>
              <a:t>fizinis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asmuo</a:t>
            </a:r>
            <a:r>
              <a:rPr lang="en-US" sz="1200" dirty="0">
                <a:latin typeface="+mj-lt"/>
              </a:rPr>
              <a:t>,</a:t>
            </a:r>
            <a:r>
              <a:rPr lang="en-GB" sz="1200" dirty="0">
                <a:latin typeface="+mj-lt"/>
              </a:rPr>
              <a:t> </a:t>
            </a:r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42D4EA85-423D-38B9-ADBF-3F97D201B9E9}"/>
              </a:ext>
            </a:extLst>
          </p:cNvPr>
          <p:cNvSpPr/>
          <p:nvPr/>
        </p:nvSpPr>
        <p:spPr>
          <a:xfrm>
            <a:off x="5148064" y="5202725"/>
            <a:ext cx="2808310" cy="149322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200" dirty="0">
                <a:latin typeface="+mj-lt"/>
              </a:rPr>
              <a:t>Vienam VP</a:t>
            </a:r>
          </a:p>
          <a:p>
            <a:pPr algn="ctr"/>
            <a:r>
              <a:rPr lang="lt-LT" sz="2200" dirty="0">
                <a:latin typeface="+mj-lt"/>
              </a:rPr>
              <a:t> i</a:t>
            </a:r>
            <a:r>
              <a:rPr lang="en-US" sz="2200" dirty="0">
                <a:latin typeface="+mj-lt"/>
              </a:rPr>
              <a:t>ki 200 000,00 </a:t>
            </a:r>
            <a:r>
              <a:rPr lang="lt-LT" sz="2200" dirty="0">
                <a:latin typeface="+mj-lt"/>
              </a:rPr>
              <a:t>€</a:t>
            </a:r>
            <a:endParaRPr lang="en-GB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53480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2E5C7-9D1F-1D89-9ED1-BCF12176B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Ekonominiai</a:t>
            </a:r>
            <a:r>
              <a:rPr lang="en-GB" dirty="0"/>
              <a:t> </a:t>
            </a:r>
            <a:r>
              <a:rPr lang="en-GB" dirty="0" err="1"/>
              <a:t>rodikliai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3FA45-7BA4-58AA-8C97-C0CB6DAAE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40768"/>
            <a:ext cx="8964488" cy="5064514"/>
          </a:xfrm>
        </p:spPr>
        <p:txBody>
          <a:bodyPr>
            <a:normAutofit/>
          </a:bodyPr>
          <a:lstStyle/>
          <a:p>
            <a:r>
              <a:rPr lang="lt-LT" b="1" dirty="0"/>
              <a:t>Projekte turi būti siekiama </a:t>
            </a:r>
            <a:r>
              <a:rPr lang="lt-LT" b="1" u="sng" dirty="0"/>
              <a:t>bent vieno </a:t>
            </a:r>
            <a:r>
              <a:rPr lang="lt-LT" b="1" dirty="0"/>
              <a:t>rezultato rodiklio:</a:t>
            </a:r>
            <a:endParaRPr lang="en-GB" b="1" dirty="0"/>
          </a:p>
          <a:p>
            <a:endParaRPr lang="lt-LT" dirty="0"/>
          </a:p>
          <a:p>
            <a:r>
              <a:rPr lang="lt-LT" dirty="0"/>
              <a:t>13.1. ekonomikos augimo ir darbo vietų kūrimo kaimo vietovėse (R.37 – kuriamos naujos darbo</a:t>
            </a:r>
            <a:r>
              <a:rPr lang="en-GB" dirty="0"/>
              <a:t> </a:t>
            </a:r>
            <a:r>
              <a:rPr lang="lt-LT" dirty="0"/>
              <a:t>vietos, etatai ar jo dalis);</a:t>
            </a:r>
            <a:endParaRPr lang="en-GB" dirty="0"/>
          </a:p>
          <a:p>
            <a:endParaRPr lang="lt-LT" dirty="0"/>
          </a:p>
          <a:p>
            <a:r>
              <a:rPr lang="lt-LT" dirty="0"/>
              <a:t>13.2. Europos kaimo infrastruktūros tinklų kūrimo (R.41 – kaimo gyventojų kuriems sudarytos</a:t>
            </a:r>
            <a:r>
              <a:rPr lang="en-GB" dirty="0"/>
              <a:t> </a:t>
            </a:r>
            <a:r>
              <a:rPr lang="lt-LT" dirty="0"/>
              <a:t>palankesnės sąlygos naudotis paslaugomis ir infrastruktūra. skaičius);</a:t>
            </a:r>
          </a:p>
          <a:p>
            <a:endParaRPr lang="lt-LT" dirty="0"/>
          </a:p>
          <a:p>
            <a:r>
              <a:rPr lang="lt-LT" dirty="0"/>
              <a:t>13.3. socialinės įtraukties skatinimo (R.42 – asmenų, kuriems taikomi remiami socialinės įtraukties</a:t>
            </a:r>
            <a:r>
              <a:rPr lang="en-GB" dirty="0"/>
              <a:t> </a:t>
            </a:r>
            <a:r>
              <a:rPr lang="lt-LT" dirty="0"/>
              <a:t>projektai, skaičius).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0293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BF2AD-0EEE-FD1E-75EF-D6C5E61E2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422005"/>
            <a:ext cx="7055380" cy="1400530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tx2">
                    <a:lumMod val="90000"/>
                  </a:schemeClr>
                </a:solidFill>
              </a:rPr>
              <a:t>SK Strategijos </a:t>
            </a:r>
            <a:r>
              <a:rPr lang="en-GB" dirty="0" err="1">
                <a:solidFill>
                  <a:schemeClr val="tx2">
                    <a:lumMod val="90000"/>
                  </a:schemeClr>
                </a:solidFill>
              </a:rPr>
              <a:t>aktualūs</a:t>
            </a:r>
            <a:r>
              <a:rPr lang="en-GB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90000"/>
                  </a:schemeClr>
                </a:solidFill>
              </a:rPr>
              <a:t>reikalavimai</a:t>
            </a:r>
            <a:br>
              <a:rPr lang="en-GB" dirty="0">
                <a:solidFill>
                  <a:schemeClr val="tx2">
                    <a:lumMod val="90000"/>
                  </a:schemeClr>
                </a:solidFill>
              </a:rPr>
            </a:br>
            <a:endParaRPr lang="en-GB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1FDAE6-D04F-512E-76F6-5326AD277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22536"/>
            <a:ext cx="8496944" cy="5214788"/>
          </a:xfrm>
        </p:spPr>
        <p:txBody>
          <a:bodyPr/>
          <a:lstStyle/>
          <a:p>
            <a:r>
              <a:rPr lang="en-GB" dirty="0">
                <a:solidFill>
                  <a:schemeClr val="tx2">
                    <a:lumMod val="90000"/>
                  </a:schemeClr>
                </a:solidFill>
              </a:rPr>
              <a:t>TAIKOMA ŪKININKAMS : </a:t>
            </a:r>
            <a:r>
              <a:rPr lang="lt-LT" b="0" i="0" dirty="0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Žemės ūkio valdos ekonominis dydis, išreikštas produkcijos standartine verte, projekto pateikimo dieną yra </a:t>
            </a:r>
            <a:r>
              <a:rPr lang="lt-LT" b="1" u="sng" dirty="0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ne mažesnis kaip 4 000</a:t>
            </a:r>
            <a:r>
              <a:rPr lang="en-GB" b="1" u="sng" dirty="0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,00</a:t>
            </a:r>
            <a:r>
              <a:rPr lang="lt-LT" b="1" u="sng" dirty="0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Eur</a:t>
            </a:r>
            <a:r>
              <a:rPr lang="en-GB" b="1" u="sng" dirty="0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(53.6p);</a:t>
            </a:r>
          </a:p>
          <a:p>
            <a:r>
              <a:rPr lang="en-GB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Projekto </a:t>
            </a:r>
            <a:r>
              <a:rPr lang="en-GB" dirty="0" err="1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įgyvendinimo</a:t>
            </a:r>
            <a:r>
              <a:rPr lang="en-GB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dirty="0" err="1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laikotarpis</a:t>
            </a:r>
            <a:r>
              <a:rPr lang="en-GB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lt-LT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iki </a:t>
            </a:r>
            <a:r>
              <a:rPr lang="en-GB" b="1" u="sng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36 </a:t>
            </a:r>
            <a:r>
              <a:rPr lang="en-GB" b="1" u="sng" dirty="0" err="1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mėn</a:t>
            </a:r>
            <a:r>
              <a:rPr lang="en-GB" b="1" u="sng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GB" b="0" i="0" dirty="0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Projekto </a:t>
            </a:r>
            <a:r>
              <a:rPr lang="en-GB" b="0" i="0" dirty="0" err="1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kontolės</a:t>
            </a:r>
            <a:r>
              <a:rPr lang="en-GB" b="0" i="0" dirty="0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b="0" i="0" dirty="0" err="1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laikotarpis</a:t>
            </a:r>
            <a:r>
              <a:rPr lang="en-GB" b="0" i="0" dirty="0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en-GB" b="1" i="0" u="sng" dirty="0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5 </a:t>
            </a:r>
            <a:r>
              <a:rPr lang="en-GB" b="1" i="0" u="sng" dirty="0" err="1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metai</a:t>
            </a:r>
            <a:r>
              <a:rPr lang="en-GB" b="1" i="0" u="sng" dirty="0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lt-LT" b="1" i="0" u="sng" dirty="0">
              <a:effectLst/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lt-LT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Žemė po naujai statomais statiniais ar žemė, į kurią investuojama, projekto vykdytojui turi priklausyti nuosavybės teise. (69.3p.)</a:t>
            </a:r>
            <a:endParaRPr lang="en-GB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b="0" i="0" dirty="0" err="1">
                <a:effectLst/>
              </a:rPr>
              <a:t>Jeigu</a:t>
            </a:r>
            <a:r>
              <a:rPr lang="en-GB" b="0" i="0" dirty="0">
                <a:effectLst/>
              </a:rPr>
              <a:t> </a:t>
            </a:r>
            <a:r>
              <a:rPr lang="en-GB" b="0" i="0" dirty="0" err="1">
                <a:effectLst/>
              </a:rPr>
              <a:t>įgyvendinant</a:t>
            </a:r>
            <a:r>
              <a:rPr lang="en-GB" b="0" i="0" dirty="0">
                <a:effectLst/>
              </a:rPr>
              <a:t> </a:t>
            </a:r>
            <a:r>
              <a:rPr lang="en-GB" b="0" i="0" dirty="0" err="1">
                <a:effectLst/>
              </a:rPr>
              <a:t>projektą</a:t>
            </a:r>
            <a:r>
              <a:rPr lang="en-GB" b="0" i="0" dirty="0">
                <a:effectLst/>
              </a:rPr>
              <a:t> </a:t>
            </a:r>
            <a:r>
              <a:rPr lang="en-GB" b="0" i="0" dirty="0" err="1">
                <a:effectLst/>
              </a:rPr>
              <a:t>numatoma</a:t>
            </a:r>
            <a:r>
              <a:rPr lang="en-GB" b="0" i="0" dirty="0">
                <a:effectLst/>
              </a:rPr>
              <a:t> </a:t>
            </a:r>
            <a:r>
              <a:rPr lang="en-GB" b="0" i="0" dirty="0" err="1">
                <a:effectLst/>
              </a:rPr>
              <a:t>sukurti</a:t>
            </a:r>
            <a:r>
              <a:rPr lang="en-GB" b="0" i="0" dirty="0">
                <a:effectLst/>
              </a:rPr>
              <a:t> </a:t>
            </a:r>
            <a:r>
              <a:rPr lang="en-GB" b="0" i="0" dirty="0" err="1">
                <a:effectLst/>
              </a:rPr>
              <a:t>naują</a:t>
            </a:r>
            <a:r>
              <a:rPr lang="en-GB" b="0" i="0" dirty="0">
                <a:effectLst/>
              </a:rPr>
              <a:t> </a:t>
            </a:r>
            <a:r>
              <a:rPr lang="en-GB" b="0" i="0" dirty="0" err="1">
                <a:effectLst/>
              </a:rPr>
              <a:t>darbo</a:t>
            </a:r>
            <a:r>
              <a:rPr lang="en-GB" b="0" i="0" dirty="0">
                <a:effectLst/>
              </a:rPr>
              <a:t> </a:t>
            </a:r>
            <a:r>
              <a:rPr lang="en-GB" b="0" i="0" dirty="0" err="1">
                <a:effectLst/>
              </a:rPr>
              <a:t>vietą</a:t>
            </a:r>
            <a:r>
              <a:rPr lang="en-GB" dirty="0"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en-GB" dirty="0" err="1">
                <a:ea typeface="Tahoma" panose="020B0604030504040204" pitchFamily="34" charset="0"/>
                <a:cs typeface="Tahoma" panose="020B0604030504040204" pitchFamily="34" charset="0"/>
              </a:rPr>
              <a:t>įsipareigojama</a:t>
            </a:r>
            <a:r>
              <a:rPr lang="en-GB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dirty="0" err="1">
                <a:ea typeface="Tahoma" panose="020B0604030504040204" pitchFamily="34" charset="0"/>
                <a:cs typeface="Tahoma" panose="020B0604030504040204" pitchFamily="34" charset="0"/>
              </a:rPr>
              <a:t>ją</a:t>
            </a:r>
            <a:r>
              <a:rPr lang="en-GB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b="1" u="sng" dirty="0" err="1">
                <a:ea typeface="Tahoma" panose="020B0604030504040204" pitchFamily="34" charset="0"/>
                <a:cs typeface="Tahoma" panose="020B0604030504040204" pitchFamily="34" charset="0"/>
              </a:rPr>
              <a:t>sukurti</a:t>
            </a:r>
            <a:r>
              <a:rPr lang="en-GB" b="1" u="sng" dirty="0">
                <a:ea typeface="Tahoma" panose="020B0604030504040204" pitchFamily="34" charset="0"/>
                <a:cs typeface="Tahoma" panose="020B0604030504040204" pitchFamily="34" charset="0"/>
              </a:rPr>
              <a:t> ir </a:t>
            </a:r>
            <a:r>
              <a:rPr lang="en-GB" b="1" u="sng" dirty="0" err="1">
                <a:ea typeface="Tahoma" panose="020B0604030504040204" pitchFamily="34" charset="0"/>
                <a:cs typeface="Tahoma" panose="020B0604030504040204" pitchFamily="34" charset="0"/>
              </a:rPr>
              <a:t>išlaikyti</a:t>
            </a:r>
            <a:r>
              <a:rPr lang="en-GB" b="1" u="sng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b="1" u="sng" dirty="0" err="1">
                <a:ea typeface="Tahoma" panose="020B0604030504040204" pitchFamily="34" charset="0"/>
                <a:cs typeface="Tahoma" panose="020B0604030504040204" pitchFamily="34" charset="0"/>
              </a:rPr>
              <a:t>visą</a:t>
            </a:r>
            <a:r>
              <a:rPr lang="en-GB" b="1" u="sng" dirty="0">
                <a:ea typeface="Tahoma" panose="020B0604030504040204" pitchFamily="34" charset="0"/>
                <a:cs typeface="Tahoma" panose="020B0604030504040204" pitchFamily="34" charset="0"/>
              </a:rPr>
              <a:t> projekto </a:t>
            </a:r>
            <a:r>
              <a:rPr lang="en-GB" b="1" u="sng" dirty="0" err="1">
                <a:ea typeface="Tahoma" panose="020B0604030504040204" pitchFamily="34" charset="0"/>
                <a:cs typeface="Tahoma" panose="020B0604030504040204" pitchFamily="34" charset="0"/>
              </a:rPr>
              <a:t>įgyvendinimo</a:t>
            </a:r>
            <a:r>
              <a:rPr lang="en-GB" b="1" u="sng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b="1" u="sng" dirty="0" err="1">
                <a:ea typeface="Tahoma" panose="020B0604030504040204" pitchFamily="34" charset="0"/>
                <a:cs typeface="Tahoma" panose="020B0604030504040204" pitchFamily="34" charset="0"/>
              </a:rPr>
              <a:t>laikotarpį</a:t>
            </a:r>
            <a:r>
              <a:rPr lang="en-GB" b="1" u="sng" dirty="0">
                <a:ea typeface="Tahoma" panose="020B0604030504040204" pitchFamily="34" charset="0"/>
                <a:cs typeface="Tahoma" panose="020B0604030504040204" pitchFamily="34" charset="0"/>
              </a:rPr>
              <a:t> (62 P.);</a:t>
            </a:r>
          </a:p>
          <a:p>
            <a:endParaRPr lang="en-GB" b="0" i="0" dirty="0">
              <a:effectLst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3183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15316</TotalTime>
  <Words>988</Words>
  <Application>Microsoft Office PowerPoint</Application>
  <PresentationFormat>On-screen Show (4:3)</PresentationFormat>
  <Paragraphs>116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Bahnschrift</vt:lpstr>
      <vt:lpstr>Calibri</vt:lpstr>
      <vt:lpstr>Century Gothic</vt:lpstr>
      <vt:lpstr>Georgia</vt:lpstr>
      <vt:lpstr>Poppins</vt:lpstr>
      <vt:lpstr>Times New Roman</vt:lpstr>
      <vt:lpstr>Wingdings</vt:lpstr>
      <vt:lpstr>Wingdings 3</vt:lpstr>
      <vt:lpstr>Ion</vt:lpstr>
      <vt:lpstr>        Širvintų  rajono vietos veiklos grupės sumanaus kaimo strategija    </vt:lpstr>
      <vt:lpstr>PowerPoint Presentation</vt:lpstr>
      <vt:lpstr>   Sumanaus kaimo  VPS tema </vt:lpstr>
      <vt:lpstr> SK Strategijos tikslas </vt:lpstr>
      <vt:lpstr>SK Strategijos uždaviniai</vt:lpstr>
      <vt:lpstr>Reikalavimai SK strategijai</vt:lpstr>
      <vt:lpstr>SK Strategijos paramos dydžiai</vt:lpstr>
      <vt:lpstr>Ekonominiai rodikliai</vt:lpstr>
      <vt:lpstr>SK Strategijos aktualūs reikalavimai </vt:lpstr>
      <vt:lpstr>SK STRATEGIJOS AKTUALŪS DOKUMENTAI: </vt:lpstr>
      <vt:lpstr>AKTUALUS TAISYKLIŲ  74.2 punktas!</vt:lpstr>
      <vt:lpstr>Tinkamumo finansuoti sąlygos irįsipareigojimai</vt:lpstr>
      <vt:lpstr>Atrankos kriterijai </vt:lpstr>
      <vt:lpstr>VIETOS PROJEKTŲ ATITIKTIS ATRANKOS KRITERIJAMS</vt:lpstr>
      <vt:lpstr>Tinkamų finansuoti išlaidų kategorijos</vt:lpstr>
      <vt:lpstr>Netinkamų finansuoti išlaidų kategorijos</vt:lpstr>
      <vt:lpstr>TINKAMI FINANSAVIMO ŠALTINIAI</vt:lpstr>
      <vt:lpstr>Paramos lėšų išmokėjimo būdai</vt:lpstr>
      <vt:lpstr>PARAIŠKOS ATMETIMAS!!</vt:lpstr>
      <vt:lpstr>Paraiškų pateikimo tvarka</vt:lpstr>
      <vt:lpstr>AČIŪ UŽ DĖMESĮ!!!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Skaidrė 1</dc:title>
  <dc:creator>Windows User</dc:creator>
  <cp:lastModifiedBy>Širvintų VVG</cp:lastModifiedBy>
  <cp:revision>96</cp:revision>
  <dcterms:created xsi:type="dcterms:W3CDTF">2024-08-05T07:46:40Z</dcterms:created>
  <dcterms:modified xsi:type="dcterms:W3CDTF">2026-07-30T10:40:03Z</dcterms:modified>
</cp:coreProperties>
</file>