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16" r:id="rId1"/>
  </p:sldMasterIdLst>
  <p:sldIdLst>
    <p:sldId id="256" r:id="rId2"/>
    <p:sldId id="257" r:id="rId3"/>
    <p:sldId id="258" r:id="rId4"/>
    <p:sldId id="259" r:id="rId5"/>
    <p:sldId id="287" r:id="rId6"/>
    <p:sldId id="261" r:id="rId7"/>
    <p:sldId id="262" r:id="rId8"/>
    <p:sldId id="279" r:id="rId9"/>
    <p:sldId id="263" r:id="rId10"/>
    <p:sldId id="283" r:id="rId11"/>
    <p:sldId id="284" r:id="rId12"/>
    <p:sldId id="285" r:id="rId13"/>
    <p:sldId id="286" r:id="rId14"/>
    <p:sldId id="269" r:id="rId15"/>
    <p:sldId id="270" r:id="rId16"/>
    <p:sldId id="280" r:id="rId17"/>
    <p:sldId id="271" r:id="rId18"/>
    <p:sldId id="273" r:id="rId19"/>
    <p:sldId id="281" r:id="rId20"/>
    <p:sldId id="282" r:id="rId21"/>
    <p:sldId id="274" r:id="rId22"/>
    <p:sldId id="276" r:id="rId23"/>
    <p:sldId id="277" r:id="rId24"/>
    <p:sldId id="278"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5" d="100"/>
          <a:sy n="105" d="100"/>
        </p:scale>
        <p:origin x="1794" y="3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a:latin typeface="Bookman Old Style" panose="02050604050505020204" pitchFamily="18" charset="0"/>
              </a:rPr>
              <a:t>PARAMOS SUMA (EUR) PRIEMONĖMS FINANSUOTI</a:t>
            </a:r>
          </a:p>
        </c:rich>
      </c:tx>
      <c:layout>
        <c:manualLayout>
          <c:xMode val="edge"/>
          <c:yMode val="edge"/>
          <c:x val="0.19614729976934706"/>
          <c:y val="0"/>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manualLayout>
          <c:layoutTarget val="inner"/>
          <c:xMode val="edge"/>
          <c:yMode val="edge"/>
          <c:x val="0.47443259696704576"/>
          <c:y val="0.14718253968253969"/>
          <c:w val="0.48001184747739867"/>
          <c:h val="0.68189132608423952"/>
        </c:manualLayout>
      </c:layout>
      <c:barChart>
        <c:barDir val="bar"/>
        <c:grouping val="clustered"/>
        <c:varyColors val="0"/>
        <c:ser>
          <c:idx val="0"/>
          <c:order val="0"/>
          <c:tx>
            <c:strRef>
              <c:f>Sheet1!$B$1</c:f>
              <c:strCache>
                <c:ptCount val="1"/>
                <c:pt idx="0">
                  <c:v>PARAMOS SUMA EUR PRIEMONĖMS FINANSUOTI</c:v>
                </c:pt>
              </c:strCache>
            </c:strRef>
          </c:tx>
          <c:spPr>
            <a:solidFill>
              <a:schemeClr val="accent2">
                <a:lumMod val="75000"/>
              </a:schemeClr>
            </a:solidFill>
            <a:ln w="9525" cap="flat" cmpd="sng" algn="ctr">
              <a:solidFill>
                <a:schemeClr val="lt1">
                  <a:alpha val="50000"/>
                </a:schemeClr>
              </a:solidFill>
              <a:round/>
            </a:ln>
            <a:effectLst/>
          </c:spPr>
          <c:invertIfNegative val="0"/>
          <c:dLbls>
            <c:dLbl>
              <c:idx val="0"/>
              <c:tx>
                <c:rich>
                  <a:bodyPr/>
                  <a:lstStyle/>
                  <a:p>
                    <a:fld id="{8A0138F2-6413-432F-96A8-445493AB0FDC}" type="VALUE">
                      <a:rPr lang="en-US">
                        <a:latin typeface="+mj-lt"/>
                      </a:rPr>
                      <a:pPr/>
                      <a:t>[VALUE]</a:t>
                    </a:fld>
                    <a:endParaRPr lang="en-GB"/>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1676-4D23-B4EB-51FDF6C3BD55}"/>
                </c:ext>
              </c:extLst>
            </c:dLbl>
            <c:dLbl>
              <c:idx val="1"/>
              <c:tx>
                <c:rich>
                  <a:bodyPr/>
                  <a:lstStyle/>
                  <a:p>
                    <a:fld id="{37DCACCF-57DA-4BEA-8DD3-F8AE760465C2}" type="VALUE">
                      <a:rPr lang="en-US">
                        <a:latin typeface="+mj-lt"/>
                      </a:rPr>
                      <a:pPr/>
                      <a:t>[VALUE]</a:t>
                    </a:fld>
                    <a:endParaRPr lang="en-GB"/>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1676-4D23-B4EB-51FDF6C3BD55}"/>
                </c:ext>
              </c:extLst>
            </c:dLbl>
            <c:dLbl>
              <c:idx val="2"/>
              <c:tx>
                <c:rich>
                  <a:bodyPr/>
                  <a:lstStyle/>
                  <a:p>
                    <a:fld id="{8326BA3C-09EC-4C77-9F6B-EDEDA9AF5139}" type="VALUE">
                      <a:rPr lang="en-US">
                        <a:latin typeface="+mj-lt"/>
                      </a:rPr>
                      <a:pPr/>
                      <a:t>[VALUE]</a:t>
                    </a:fld>
                    <a:endParaRPr lang="en-GB"/>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1676-4D23-B4EB-51FDF6C3BD55}"/>
                </c:ext>
              </c:extLst>
            </c:dLbl>
            <c:dLbl>
              <c:idx val="3"/>
              <c:layout>
                <c:manualLayout>
                  <c:x val="-6.0919112383679315E-2"/>
                  <c:y val="0"/>
                </c:manualLayout>
              </c:layout>
              <c:tx>
                <c:rich>
                  <a:bodyPr/>
                  <a:lstStyle/>
                  <a:p>
                    <a:fld id="{CB2D6CF8-06B5-4CBE-9BD5-E7D57926D887}" type="VALUE">
                      <a:rPr lang="en-US">
                        <a:latin typeface="+mj-lt"/>
                      </a:rPr>
                      <a:pPr/>
                      <a:t>[VALUE]</a:t>
                    </a:fld>
                    <a:endParaRPr lang="en-GB"/>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1676-4D23-B4EB-51FDF6C3BD55}"/>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Sheet1!$A$2:$A$5</c:f>
              <c:strCache>
                <c:ptCount val="4"/>
                <c:pt idx="0">
                  <c:v>Verslo pradžia ir plėtra</c:v>
                </c:pt>
                <c:pt idx="1">
                  <c:v>Kaimo bendruomenių ir NVO iniciatyvų įgyvendinimas</c:v>
                </c:pt>
                <c:pt idx="2">
                  <c:v>Socialinio verslo kūrimas ir plėtra</c:v>
                </c:pt>
                <c:pt idx="3">
                  <c:v>Infrastruktūros gerinimas, kuriant patrauklią aplinką paslaugoms teikti</c:v>
                </c:pt>
              </c:strCache>
            </c:strRef>
          </c:cat>
          <c:val>
            <c:numRef>
              <c:f>Sheet1!$B$2:$B$5</c:f>
              <c:numCache>
                <c:formatCode>General</c:formatCode>
                <c:ptCount val="4"/>
                <c:pt idx="0">
                  <c:v>700000</c:v>
                </c:pt>
                <c:pt idx="1">
                  <c:v>100000</c:v>
                </c:pt>
                <c:pt idx="2">
                  <c:v>120000</c:v>
                </c:pt>
                <c:pt idx="3">
                  <c:v>80000</c:v>
                </c:pt>
              </c:numCache>
            </c:numRef>
          </c:val>
          <c:extLst>
            <c:ext xmlns:c16="http://schemas.microsoft.com/office/drawing/2014/chart" uri="{C3380CC4-5D6E-409C-BE32-E72D297353CC}">
              <c16:uniqueId val="{00000001-1676-4D23-B4EB-51FDF6C3BD55}"/>
            </c:ext>
          </c:extLst>
        </c:ser>
        <c:dLbls>
          <c:dLblPos val="inEnd"/>
          <c:showLegendKey val="0"/>
          <c:showVal val="1"/>
          <c:showCatName val="0"/>
          <c:showSerName val="0"/>
          <c:showPercent val="0"/>
          <c:showBubbleSize val="0"/>
        </c:dLbls>
        <c:gapWidth val="65"/>
        <c:axId val="1933942624"/>
        <c:axId val="1933943584"/>
      </c:barChart>
      <c:catAx>
        <c:axId val="1933942624"/>
        <c:scaling>
          <c:orientation val="minMax"/>
        </c:scaling>
        <c:delete val="0"/>
        <c:axPos val="l"/>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en-US"/>
          </a:p>
        </c:txPr>
        <c:crossAx val="1933943584"/>
        <c:crosses val="autoZero"/>
        <c:auto val="1"/>
        <c:lblAlgn val="ctr"/>
        <c:lblOffset val="100"/>
        <c:noMultiLvlLbl val="0"/>
      </c:catAx>
      <c:valAx>
        <c:axId val="1933943584"/>
        <c:scaling>
          <c:orientation val="minMax"/>
          <c:max val="700000"/>
          <c:min val="0"/>
        </c:scaling>
        <c:delete val="0"/>
        <c:axPos val="b"/>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crossAx val="1933942624"/>
        <c:crosses val="autoZero"/>
        <c:crossBetween val="between"/>
        <c:majorUnit val="10000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GB"/>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776A63E6-F24E-4643-AAF2-AE08509F83AD}" type="datetimeFigureOut">
              <a:rPr lang="lt-LT" smtClean="0"/>
              <a:t>2026-06-22</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A3FC47B4-467C-499C-B3B8-9969B42F23E5}" type="slidenum">
              <a:rPr lang="lt-LT" smtClean="0"/>
              <a:t>‹#›</a:t>
            </a:fld>
            <a:endParaRPr lang="lt-LT"/>
          </a:p>
        </p:txBody>
      </p:sp>
    </p:spTree>
    <p:extLst>
      <p:ext uri="{BB962C8B-B14F-4D97-AF65-F5344CB8AC3E}">
        <p14:creationId xmlns:p14="http://schemas.microsoft.com/office/powerpoint/2010/main" val="5270269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GB"/>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776A63E6-F24E-4643-AAF2-AE08509F83AD}" type="datetimeFigureOut">
              <a:rPr lang="lt-LT" smtClean="0"/>
              <a:t>2026-06-22</a:t>
            </a:fld>
            <a:endParaRPr lang="lt-LT"/>
          </a:p>
        </p:txBody>
      </p:sp>
      <p:sp>
        <p:nvSpPr>
          <p:cNvPr id="6" name="Footer Placeholder 5"/>
          <p:cNvSpPr>
            <a:spLocks noGrp="1"/>
          </p:cNvSpPr>
          <p:nvPr>
            <p:ph type="ftr" sz="quarter" idx="11"/>
          </p:nvPr>
        </p:nvSpPr>
        <p:spPr/>
        <p:txBody>
          <a:bodyPr/>
          <a:lstStyle/>
          <a:p>
            <a:endParaRPr lang="lt-LT"/>
          </a:p>
        </p:txBody>
      </p:sp>
      <p:sp>
        <p:nvSpPr>
          <p:cNvPr id="7" name="Slide Number Placeholder 6"/>
          <p:cNvSpPr>
            <a:spLocks noGrp="1"/>
          </p:cNvSpPr>
          <p:nvPr>
            <p:ph type="sldNum" sz="quarter" idx="12"/>
          </p:nvPr>
        </p:nvSpPr>
        <p:spPr/>
        <p:txBody>
          <a:bodyPr/>
          <a:lstStyle/>
          <a:p>
            <a:fld id="{A3FC47B4-467C-499C-B3B8-9969B42F23E5}" type="slidenum">
              <a:rPr lang="lt-LT" smtClean="0"/>
              <a:t>‹#›</a:t>
            </a:fld>
            <a:endParaRPr lang="lt-LT"/>
          </a:p>
        </p:txBody>
      </p:sp>
    </p:spTree>
    <p:extLst>
      <p:ext uri="{BB962C8B-B14F-4D97-AF65-F5344CB8AC3E}">
        <p14:creationId xmlns:p14="http://schemas.microsoft.com/office/powerpoint/2010/main" val="39686562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GB"/>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4" name="Date Placeholder 3"/>
          <p:cNvSpPr>
            <a:spLocks noGrp="1"/>
          </p:cNvSpPr>
          <p:nvPr>
            <p:ph type="dt" sz="half" idx="10"/>
          </p:nvPr>
        </p:nvSpPr>
        <p:spPr/>
        <p:txBody>
          <a:bodyPr/>
          <a:lstStyle/>
          <a:p>
            <a:fld id="{776A63E6-F24E-4643-AAF2-AE08509F83AD}" type="datetimeFigureOut">
              <a:rPr lang="lt-LT" smtClean="0"/>
              <a:t>2026-06-22</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A3FC47B4-467C-499C-B3B8-9969B42F23E5}" type="slidenum">
              <a:rPr lang="lt-LT" smtClean="0"/>
              <a:t>‹#›</a:t>
            </a:fld>
            <a:endParaRPr lang="lt-LT"/>
          </a:p>
        </p:txBody>
      </p:sp>
    </p:spTree>
    <p:extLst>
      <p:ext uri="{BB962C8B-B14F-4D97-AF65-F5344CB8AC3E}">
        <p14:creationId xmlns:p14="http://schemas.microsoft.com/office/powerpoint/2010/main" val="34635653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en-GB"/>
              <a:t>Click to edit Master title style</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GB"/>
              <a:t>Click to 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4" name="Date Placeholder 3"/>
          <p:cNvSpPr>
            <a:spLocks noGrp="1"/>
          </p:cNvSpPr>
          <p:nvPr>
            <p:ph type="dt" sz="half" idx="10"/>
          </p:nvPr>
        </p:nvSpPr>
        <p:spPr/>
        <p:txBody>
          <a:bodyPr/>
          <a:lstStyle/>
          <a:p>
            <a:fld id="{776A63E6-F24E-4643-AAF2-AE08509F83AD}" type="datetimeFigureOut">
              <a:rPr lang="lt-LT" smtClean="0"/>
              <a:t>2026-06-22</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A3FC47B4-467C-499C-B3B8-9969B42F23E5}" type="slidenum">
              <a:rPr lang="lt-LT" smtClean="0"/>
              <a:t>‹#›</a:t>
            </a:fld>
            <a:endParaRPr lang="lt-LT"/>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2628680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n-GB"/>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776A63E6-F24E-4643-AAF2-AE08509F83AD}" type="datetimeFigureOut">
              <a:rPr lang="lt-LT" smtClean="0"/>
              <a:t>2026-06-22</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A3FC47B4-467C-499C-B3B8-9969B42F23E5}" type="slidenum">
              <a:rPr lang="lt-LT" smtClean="0"/>
              <a:t>‹#›</a:t>
            </a:fld>
            <a:endParaRPr lang="lt-LT"/>
          </a:p>
        </p:txBody>
      </p:sp>
    </p:spTree>
    <p:extLst>
      <p:ext uri="{BB962C8B-B14F-4D97-AF65-F5344CB8AC3E}">
        <p14:creationId xmlns:p14="http://schemas.microsoft.com/office/powerpoint/2010/main" val="2168848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GB"/>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76A63E6-F24E-4643-AAF2-AE08509F83AD}" type="datetimeFigureOut">
              <a:rPr lang="lt-LT" smtClean="0"/>
              <a:t>2026-06-22</a:t>
            </a:fld>
            <a:endParaRPr lang="lt-LT"/>
          </a:p>
        </p:txBody>
      </p:sp>
      <p:sp>
        <p:nvSpPr>
          <p:cNvPr id="4"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A3FC47B4-467C-499C-B3B8-9969B42F23E5}" type="slidenum">
              <a:rPr lang="lt-LT" smtClean="0"/>
              <a:t>‹#›</a:t>
            </a:fld>
            <a:endParaRPr lang="lt-LT"/>
          </a:p>
        </p:txBody>
      </p:sp>
    </p:spTree>
    <p:extLst>
      <p:ext uri="{BB962C8B-B14F-4D97-AF65-F5344CB8AC3E}">
        <p14:creationId xmlns:p14="http://schemas.microsoft.com/office/powerpoint/2010/main" val="23301217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GB"/>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76A63E6-F24E-4643-AAF2-AE08509F83AD}" type="datetimeFigureOut">
              <a:rPr lang="lt-LT" smtClean="0"/>
              <a:t>2026-06-22</a:t>
            </a:fld>
            <a:endParaRPr lang="lt-LT"/>
          </a:p>
        </p:txBody>
      </p:sp>
      <p:sp>
        <p:nvSpPr>
          <p:cNvPr id="4"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A3FC47B4-467C-499C-B3B8-9969B42F23E5}" type="slidenum">
              <a:rPr lang="lt-LT" smtClean="0"/>
              <a:t>‹#›</a:t>
            </a:fld>
            <a:endParaRPr lang="lt-LT"/>
          </a:p>
        </p:txBody>
      </p:sp>
    </p:spTree>
    <p:extLst>
      <p:ext uri="{BB962C8B-B14F-4D97-AF65-F5344CB8AC3E}">
        <p14:creationId xmlns:p14="http://schemas.microsoft.com/office/powerpoint/2010/main" val="42441861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776A63E6-F24E-4643-AAF2-AE08509F83AD}" type="datetimeFigureOut">
              <a:rPr lang="lt-LT" smtClean="0"/>
              <a:t>2026-06-22</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A3FC47B4-467C-499C-B3B8-9969B42F23E5}" type="slidenum">
              <a:rPr lang="lt-LT" smtClean="0"/>
              <a:t>‹#›</a:t>
            </a:fld>
            <a:endParaRPr lang="lt-LT"/>
          </a:p>
        </p:txBody>
      </p:sp>
    </p:spTree>
    <p:extLst>
      <p:ext uri="{BB962C8B-B14F-4D97-AF65-F5344CB8AC3E}">
        <p14:creationId xmlns:p14="http://schemas.microsoft.com/office/powerpoint/2010/main" val="1668042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GB"/>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776A63E6-F24E-4643-AAF2-AE08509F83AD}" type="datetimeFigureOut">
              <a:rPr lang="lt-LT" smtClean="0"/>
              <a:t>2026-06-22</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A3FC47B4-467C-499C-B3B8-9969B42F23E5}" type="slidenum">
              <a:rPr lang="lt-LT" smtClean="0"/>
              <a:t>‹#›</a:t>
            </a:fld>
            <a:endParaRPr lang="lt-LT"/>
          </a:p>
        </p:txBody>
      </p:sp>
    </p:spTree>
    <p:extLst>
      <p:ext uri="{BB962C8B-B14F-4D97-AF65-F5344CB8AC3E}">
        <p14:creationId xmlns:p14="http://schemas.microsoft.com/office/powerpoint/2010/main" val="29156340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3"/>
          <p:cNvSpPr>
            <a:spLocks noGrp="1"/>
          </p:cNvSpPr>
          <p:nvPr>
            <p:ph type="dt" sz="half" idx="10"/>
          </p:nvPr>
        </p:nvSpPr>
        <p:spPr/>
        <p:txBody>
          <a:bodyPr/>
          <a:lstStyle/>
          <a:p>
            <a:fld id="{776A63E6-F24E-4643-AAF2-AE08509F83AD}" type="datetimeFigureOut">
              <a:rPr lang="lt-LT" smtClean="0"/>
              <a:t>2026-06-22</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A3FC47B4-467C-499C-B3B8-9969B42F23E5}" type="slidenum">
              <a:rPr lang="lt-LT" smtClean="0"/>
              <a:t>‹#›</a:t>
            </a:fld>
            <a:endParaRPr lang="lt-LT"/>
          </a:p>
        </p:txBody>
      </p:sp>
    </p:spTree>
    <p:extLst>
      <p:ext uri="{BB962C8B-B14F-4D97-AF65-F5344CB8AC3E}">
        <p14:creationId xmlns:p14="http://schemas.microsoft.com/office/powerpoint/2010/main" val="39729144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GB"/>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776A63E6-F24E-4643-AAF2-AE08509F83AD}" type="datetimeFigureOut">
              <a:rPr lang="lt-LT" smtClean="0"/>
              <a:t>2026-06-22</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A3FC47B4-467C-499C-B3B8-9969B42F23E5}" type="slidenum">
              <a:rPr lang="lt-LT" smtClean="0"/>
              <a:t>‹#›</a:t>
            </a:fld>
            <a:endParaRPr lang="lt-LT"/>
          </a:p>
        </p:txBody>
      </p:sp>
    </p:spTree>
    <p:extLst>
      <p:ext uri="{BB962C8B-B14F-4D97-AF65-F5344CB8AC3E}">
        <p14:creationId xmlns:p14="http://schemas.microsoft.com/office/powerpoint/2010/main" val="21645690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776A63E6-F24E-4643-AAF2-AE08509F83AD}" type="datetimeFigureOut">
              <a:rPr lang="lt-LT" smtClean="0"/>
              <a:t>2026-06-22</a:t>
            </a:fld>
            <a:endParaRPr lang="lt-LT"/>
          </a:p>
        </p:txBody>
      </p:sp>
      <p:sp>
        <p:nvSpPr>
          <p:cNvPr id="6" name="Footer Placeholder 5"/>
          <p:cNvSpPr>
            <a:spLocks noGrp="1"/>
          </p:cNvSpPr>
          <p:nvPr>
            <p:ph type="ftr" sz="quarter" idx="11"/>
          </p:nvPr>
        </p:nvSpPr>
        <p:spPr/>
        <p:txBody>
          <a:bodyPr/>
          <a:lstStyle/>
          <a:p>
            <a:endParaRPr lang="lt-LT"/>
          </a:p>
        </p:txBody>
      </p:sp>
      <p:sp>
        <p:nvSpPr>
          <p:cNvPr id="7" name="Slide Number Placeholder 6"/>
          <p:cNvSpPr>
            <a:spLocks noGrp="1"/>
          </p:cNvSpPr>
          <p:nvPr>
            <p:ph type="sldNum" sz="quarter" idx="12"/>
          </p:nvPr>
        </p:nvSpPr>
        <p:spPr/>
        <p:txBody>
          <a:bodyPr/>
          <a:lstStyle/>
          <a:p>
            <a:fld id="{A3FC47B4-467C-499C-B3B8-9969B42F23E5}" type="slidenum">
              <a:rPr lang="lt-LT" smtClean="0"/>
              <a:t>‹#›</a:t>
            </a:fld>
            <a:endParaRPr lang="lt-LT"/>
          </a:p>
        </p:txBody>
      </p:sp>
    </p:spTree>
    <p:extLst>
      <p:ext uri="{BB962C8B-B14F-4D97-AF65-F5344CB8AC3E}">
        <p14:creationId xmlns:p14="http://schemas.microsoft.com/office/powerpoint/2010/main" val="4700790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776A63E6-F24E-4643-AAF2-AE08509F83AD}" type="datetimeFigureOut">
              <a:rPr lang="lt-LT" smtClean="0"/>
              <a:t>2026-06-22</a:t>
            </a:fld>
            <a:endParaRPr lang="lt-LT"/>
          </a:p>
        </p:txBody>
      </p:sp>
      <p:sp>
        <p:nvSpPr>
          <p:cNvPr id="8" name="Footer Placeholder 7"/>
          <p:cNvSpPr>
            <a:spLocks noGrp="1"/>
          </p:cNvSpPr>
          <p:nvPr>
            <p:ph type="ftr" sz="quarter" idx="11"/>
          </p:nvPr>
        </p:nvSpPr>
        <p:spPr/>
        <p:txBody>
          <a:bodyPr/>
          <a:lstStyle/>
          <a:p>
            <a:endParaRPr lang="lt-LT"/>
          </a:p>
        </p:txBody>
      </p:sp>
      <p:sp>
        <p:nvSpPr>
          <p:cNvPr id="9" name="Slide Number Placeholder 8"/>
          <p:cNvSpPr>
            <a:spLocks noGrp="1"/>
          </p:cNvSpPr>
          <p:nvPr>
            <p:ph type="sldNum" sz="quarter" idx="12"/>
          </p:nvPr>
        </p:nvSpPr>
        <p:spPr/>
        <p:txBody>
          <a:bodyPr/>
          <a:lstStyle/>
          <a:p>
            <a:fld id="{A3FC47B4-467C-499C-B3B8-9969B42F23E5}" type="slidenum">
              <a:rPr lang="lt-LT" smtClean="0"/>
              <a:t>‹#›</a:t>
            </a:fld>
            <a:endParaRPr lang="lt-LT"/>
          </a:p>
        </p:txBody>
      </p:sp>
    </p:spTree>
    <p:extLst>
      <p:ext uri="{BB962C8B-B14F-4D97-AF65-F5344CB8AC3E}">
        <p14:creationId xmlns:p14="http://schemas.microsoft.com/office/powerpoint/2010/main" val="32006379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7" name="Date Placeholder 2"/>
          <p:cNvSpPr>
            <a:spLocks noGrp="1"/>
          </p:cNvSpPr>
          <p:nvPr>
            <p:ph type="dt" sz="half" idx="10"/>
          </p:nvPr>
        </p:nvSpPr>
        <p:spPr/>
        <p:txBody>
          <a:bodyPr/>
          <a:lstStyle/>
          <a:p>
            <a:fld id="{776A63E6-F24E-4643-AAF2-AE08509F83AD}" type="datetimeFigureOut">
              <a:rPr lang="lt-LT" smtClean="0"/>
              <a:t>2026-06-22</a:t>
            </a:fld>
            <a:endParaRPr lang="lt-LT"/>
          </a:p>
        </p:txBody>
      </p:sp>
      <p:sp>
        <p:nvSpPr>
          <p:cNvPr id="5" name="Footer Placeholder 3"/>
          <p:cNvSpPr>
            <a:spLocks noGrp="1"/>
          </p:cNvSpPr>
          <p:nvPr>
            <p:ph type="ftr" sz="quarter" idx="11"/>
          </p:nvPr>
        </p:nvSpPr>
        <p:spPr/>
        <p:txBody>
          <a:bodyPr/>
          <a:lstStyle/>
          <a:p>
            <a:endParaRPr lang="lt-LT"/>
          </a:p>
        </p:txBody>
      </p:sp>
      <p:sp>
        <p:nvSpPr>
          <p:cNvPr id="6" name="Slide Number Placeholder 4"/>
          <p:cNvSpPr>
            <a:spLocks noGrp="1"/>
          </p:cNvSpPr>
          <p:nvPr>
            <p:ph type="sldNum" sz="quarter" idx="12"/>
          </p:nvPr>
        </p:nvSpPr>
        <p:spPr/>
        <p:txBody>
          <a:bodyPr/>
          <a:lstStyle/>
          <a:p>
            <a:fld id="{A3FC47B4-467C-499C-B3B8-9969B42F23E5}" type="slidenum">
              <a:rPr lang="lt-LT" smtClean="0"/>
              <a:t>‹#›</a:t>
            </a:fld>
            <a:endParaRPr lang="lt-LT"/>
          </a:p>
        </p:txBody>
      </p:sp>
    </p:spTree>
    <p:extLst>
      <p:ext uri="{BB962C8B-B14F-4D97-AF65-F5344CB8AC3E}">
        <p14:creationId xmlns:p14="http://schemas.microsoft.com/office/powerpoint/2010/main" val="38372344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776A63E6-F24E-4643-AAF2-AE08509F83AD}" type="datetimeFigureOut">
              <a:rPr lang="lt-LT" smtClean="0"/>
              <a:t>2026-06-22</a:t>
            </a:fld>
            <a:endParaRPr lang="lt-LT"/>
          </a:p>
        </p:txBody>
      </p:sp>
      <p:sp>
        <p:nvSpPr>
          <p:cNvPr id="5" name="Footer Placeholder 2"/>
          <p:cNvSpPr>
            <a:spLocks noGrp="1"/>
          </p:cNvSpPr>
          <p:nvPr>
            <p:ph type="ftr" sz="quarter" idx="11"/>
          </p:nvPr>
        </p:nvSpPr>
        <p:spPr/>
        <p:txBody>
          <a:bodyPr/>
          <a:lstStyle/>
          <a:p>
            <a:endParaRPr lang="lt-LT"/>
          </a:p>
        </p:txBody>
      </p:sp>
      <p:sp>
        <p:nvSpPr>
          <p:cNvPr id="6" name="Slide Number Placeholder 3"/>
          <p:cNvSpPr>
            <a:spLocks noGrp="1"/>
          </p:cNvSpPr>
          <p:nvPr>
            <p:ph type="sldNum" sz="quarter" idx="12"/>
          </p:nvPr>
        </p:nvSpPr>
        <p:spPr/>
        <p:txBody>
          <a:bodyPr/>
          <a:lstStyle/>
          <a:p>
            <a:fld id="{A3FC47B4-467C-499C-B3B8-9969B42F23E5}" type="slidenum">
              <a:rPr lang="lt-LT" smtClean="0"/>
              <a:t>‹#›</a:t>
            </a:fld>
            <a:endParaRPr lang="lt-LT"/>
          </a:p>
        </p:txBody>
      </p:sp>
    </p:spTree>
    <p:extLst>
      <p:ext uri="{BB962C8B-B14F-4D97-AF65-F5344CB8AC3E}">
        <p14:creationId xmlns:p14="http://schemas.microsoft.com/office/powerpoint/2010/main" val="33056603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GB"/>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7" name="Date Placeholder 4"/>
          <p:cNvSpPr>
            <a:spLocks noGrp="1"/>
          </p:cNvSpPr>
          <p:nvPr>
            <p:ph type="dt" sz="half" idx="10"/>
          </p:nvPr>
        </p:nvSpPr>
        <p:spPr/>
        <p:txBody>
          <a:bodyPr/>
          <a:lstStyle/>
          <a:p>
            <a:fld id="{776A63E6-F24E-4643-AAF2-AE08509F83AD}" type="datetimeFigureOut">
              <a:rPr lang="lt-LT" smtClean="0"/>
              <a:t>2026-06-22</a:t>
            </a:fld>
            <a:endParaRPr lang="lt-LT"/>
          </a:p>
        </p:txBody>
      </p:sp>
      <p:sp>
        <p:nvSpPr>
          <p:cNvPr id="5" name="Footer Placeholder 5"/>
          <p:cNvSpPr>
            <a:spLocks noGrp="1"/>
          </p:cNvSpPr>
          <p:nvPr>
            <p:ph type="ftr" sz="quarter" idx="11"/>
          </p:nvPr>
        </p:nvSpPr>
        <p:spPr/>
        <p:txBody>
          <a:bodyPr/>
          <a:lstStyle/>
          <a:p>
            <a:endParaRPr lang="lt-LT"/>
          </a:p>
        </p:txBody>
      </p:sp>
      <p:sp>
        <p:nvSpPr>
          <p:cNvPr id="6" name="Slide Number Placeholder 6"/>
          <p:cNvSpPr>
            <a:spLocks noGrp="1"/>
          </p:cNvSpPr>
          <p:nvPr>
            <p:ph type="sldNum" sz="quarter" idx="12"/>
          </p:nvPr>
        </p:nvSpPr>
        <p:spPr/>
        <p:txBody>
          <a:bodyPr/>
          <a:lstStyle/>
          <a:p>
            <a:fld id="{A3FC47B4-467C-499C-B3B8-9969B42F23E5}" type="slidenum">
              <a:rPr lang="lt-LT" smtClean="0"/>
              <a:t>‹#›</a:t>
            </a:fld>
            <a:endParaRPr lang="lt-LT"/>
          </a:p>
        </p:txBody>
      </p:sp>
    </p:spTree>
    <p:extLst>
      <p:ext uri="{BB962C8B-B14F-4D97-AF65-F5344CB8AC3E}">
        <p14:creationId xmlns:p14="http://schemas.microsoft.com/office/powerpoint/2010/main" val="35891299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GB"/>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776A63E6-F24E-4643-AAF2-AE08509F83AD}" type="datetimeFigureOut">
              <a:rPr lang="lt-LT" smtClean="0"/>
              <a:t>2026-06-22</a:t>
            </a:fld>
            <a:endParaRPr lang="lt-LT"/>
          </a:p>
        </p:txBody>
      </p:sp>
      <p:sp>
        <p:nvSpPr>
          <p:cNvPr id="6" name="Footer Placeholder 5"/>
          <p:cNvSpPr>
            <a:spLocks noGrp="1"/>
          </p:cNvSpPr>
          <p:nvPr>
            <p:ph type="ftr" sz="quarter" idx="11"/>
          </p:nvPr>
        </p:nvSpPr>
        <p:spPr/>
        <p:txBody>
          <a:bodyPr/>
          <a:lstStyle/>
          <a:p>
            <a:endParaRPr lang="lt-LT"/>
          </a:p>
        </p:txBody>
      </p:sp>
      <p:sp>
        <p:nvSpPr>
          <p:cNvPr id="7" name="Slide Number Placeholder 6"/>
          <p:cNvSpPr>
            <a:spLocks noGrp="1"/>
          </p:cNvSpPr>
          <p:nvPr>
            <p:ph type="sldNum" sz="quarter" idx="12"/>
          </p:nvPr>
        </p:nvSpPr>
        <p:spPr/>
        <p:txBody>
          <a:bodyPr/>
          <a:lstStyle/>
          <a:p>
            <a:fld id="{A3FC47B4-467C-499C-B3B8-9969B42F23E5}" type="slidenum">
              <a:rPr lang="lt-LT" smtClean="0"/>
              <a:t>‹#›</a:t>
            </a:fld>
            <a:endParaRPr lang="lt-LT"/>
          </a:p>
        </p:txBody>
      </p:sp>
    </p:spTree>
    <p:extLst>
      <p:ext uri="{BB962C8B-B14F-4D97-AF65-F5344CB8AC3E}">
        <p14:creationId xmlns:p14="http://schemas.microsoft.com/office/powerpoint/2010/main" val="39136361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GB"/>
              <a:t>Click to edit Master title style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776A63E6-F24E-4643-AAF2-AE08509F83AD}" type="datetimeFigureOut">
              <a:rPr lang="lt-LT" smtClean="0"/>
              <a:t>2026-06-22</a:t>
            </a:fld>
            <a:endParaRPr lang="lt-LT"/>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lt-LT"/>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A3FC47B4-467C-499C-B3B8-9969B42F23E5}" type="slidenum">
              <a:rPr lang="lt-LT" smtClean="0"/>
              <a:t>‹#›</a:t>
            </a:fld>
            <a:endParaRPr lang="lt-LT"/>
          </a:p>
        </p:txBody>
      </p:sp>
    </p:spTree>
    <p:extLst>
      <p:ext uri="{BB962C8B-B14F-4D97-AF65-F5344CB8AC3E}">
        <p14:creationId xmlns:p14="http://schemas.microsoft.com/office/powerpoint/2010/main" val="437606325"/>
      </p:ext>
    </p:extLst>
  </p:cSld>
  <p:clrMap bg1="dk1" tx1="lt1" bg2="dk2" tx2="lt2" accent1="accent1" accent2="accent2" accent3="accent3" accent4="accent4" accent5="accent5" accent6="accent6" hlink="hlink" folHlink="folHlink"/>
  <p:sldLayoutIdLst>
    <p:sldLayoutId id="2147484017" r:id="rId1"/>
    <p:sldLayoutId id="2147484018" r:id="rId2"/>
    <p:sldLayoutId id="2147484019" r:id="rId3"/>
    <p:sldLayoutId id="2147484020" r:id="rId4"/>
    <p:sldLayoutId id="2147484021" r:id="rId5"/>
    <p:sldLayoutId id="2147484022" r:id="rId6"/>
    <p:sldLayoutId id="2147484023" r:id="rId7"/>
    <p:sldLayoutId id="2147484024" r:id="rId8"/>
    <p:sldLayoutId id="2147484025" r:id="rId9"/>
    <p:sldLayoutId id="2147484026" r:id="rId10"/>
    <p:sldLayoutId id="2147484027" r:id="rId11"/>
    <p:sldLayoutId id="2147484028" r:id="rId12"/>
    <p:sldLayoutId id="2147484029" r:id="rId13"/>
    <p:sldLayoutId id="2147484030" r:id="rId14"/>
    <p:sldLayoutId id="2147484031" r:id="rId15"/>
    <p:sldLayoutId id="2147484032" r:id="rId16"/>
    <p:sldLayoutId id="2147484033" r:id="rId17"/>
  </p:sldLayoutIdLst>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zumis.lt/ext/esservices/desc/101?2" TargetMode="External"/><Relationship Id="rId2" Type="http://schemas.openxmlformats.org/officeDocument/2006/relationships/hyperlink" Target="mailto:sirvintuvvg.dokumentai@gmail.com" TargetMode="Externa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10.png"/><Relationship Id="rId7" Type="http://schemas.openxmlformats.org/officeDocument/2006/relationships/hyperlink" Target="mailto:sirvintuvvg@gmail.com" TargetMode="External"/><Relationship Id="rId2" Type="http://schemas.openxmlformats.org/officeDocument/2006/relationships/image" Target="../media/image1.jpeg"/><Relationship Id="rId1" Type="http://schemas.openxmlformats.org/officeDocument/2006/relationships/slideLayout" Target="../slideLayouts/slideLayout9.xml"/><Relationship Id="rId6" Type="http://schemas.openxmlformats.org/officeDocument/2006/relationships/image" Target="../media/image13.png"/><Relationship Id="rId11" Type="http://schemas.openxmlformats.org/officeDocument/2006/relationships/image" Target="../media/image17.png"/><Relationship Id="rId5" Type="http://schemas.openxmlformats.org/officeDocument/2006/relationships/image" Target="../media/image12.png"/><Relationship Id="rId10" Type="http://schemas.openxmlformats.org/officeDocument/2006/relationships/image" Target="../media/image16.jpeg"/><Relationship Id="rId4" Type="http://schemas.openxmlformats.org/officeDocument/2006/relationships/image" Target="../media/image11.png"/><Relationship Id="rId9" Type="http://schemas.openxmlformats.org/officeDocument/2006/relationships/image" Target="../media/image15.png"/></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ctrTitle"/>
          </p:nvPr>
        </p:nvSpPr>
        <p:spPr>
          <a:xfrm>
            <a:off x="318356" y="3861048"/>
            <a:ext cx="8507288" cy="1563179"/>
          </a:xfrm>
        </p:spPr>
        <p:txBody>
          <a:bodyPr>
            <a:normAutofit fontScale="90000"/>
          </a:bodyPr>
          <a:lstStyle/>
          <a:p>
            <a:pPr algn="ctr"/>
            <a:r>
              <a:rPr lang="lt-LT" sz="3800" dirty="0">
                <a:latin typeface="Georgia" panose="02040502050405020303" pitchFamily="18" charset="0"/>
              </a:rPr>
              <a:t>Širvintų  rajono vietos veiklos grupės </a:t>
            </a:r>
            <a:br>
              <a:rPr lang="lt-LT" sz="3800" dirty="0">
                <a:latin typeface="Georgia" panose="02040502050405020303" pitchFamily="18" charset="0"/>
              </a:rPr>
            </a:br>
            <a:r>
              <a:rPr lang="lt-LT" sz="3800" dirty="0">
                <a:latin typeface="Georgia" panose="02040502050405020303" pitchFamily="18" charset="0"/>
              </a:rPr>
              <a:t>202</a:t>
            </a:r>
            <a:r>
              <a:rPr lang="en-GB" sz="3800" dirty="0">
                <a:latin typeface="Georgia" panose="02040502050405020303" pitchFamily="18" charset="0"/>
              </a:rPr>
              <a:t>3</a:t>
            </a:r>
            <a:r>
              <a:rPr lang="lt-LT" sz="3800" dirty="0">
                <a:latin typeface="Georgia" panose="02040502050405020303" pitchFamily="18" charset="0"/>
              </a:rPr>
              <a:t> – 202</a:t>
            </a:r>
            <a:r>
              <a:rPr lang="en-GB" sz="3800" dirty="0">
                <a:latin typeface="Georgia" panose="02040502050405020303" pitchFamily="18" charset="0"/>
              </a:rPr>
              <a:t>7</a:t>
            </a:r>
            <a:r>
              <a:rPr lang="lt-LT" sz="3800" dirty="0">
                <a:latin typeface="Georgia" panose="02040502050405020303" pitchFamily="18" charset="0"/>
              </a:rPr>
              <a:t> m. vietos plėtros strategija </a:t>
            </a:r>
            <a:r>
              <a:rPr lang="lt-LT" dirty="0">
                <a:latin typeface="Georgia" panose="02040502050405020303" pitchFamily="18" charset="0"/>
              </a:rPr>
              <a:t>(VPS).</a:t>
            </a:r>
            <a:br>
              <a:rPr lang="lt-LT" dirty="0">
                <a:latin typeface="Georgia" panose="02040502050405020303" pitchFamily="18" charset="0"/>
              </a:rPr>
            </a:br>
            <a:br>
              <a:rPr lang="lt-LT" dirty="0">
                <a:latin typeface="Bahnschrift" pitchFamily="34" charset="0"/>
              </a:rPr>
            </a:br>
            <a:r>
              <a:rPr lang="lt-LT" dirty="0">
                <a:latin typeface="Bahnschrift" pitchFamily="34" charset="0"/>
              </a:rPr>
              <a:t> KVIETIMAS NR. </a:t>
            </a:r>
            <a:r>
              <a:rPr lang="en-GB" dirty="0">
                <a:latin typeface="Bahnschrift" pitchFamily="34" charset="0"/>
              </a:rPr>
              <a:t>7</a:t>
            </a:r>
            <a:endParaRPr lang="lt-LT" dirty="0">
              <a:latin typeface="Bahnschrift" pitchFamily="34" charset="0"/>
            </a:endParaRPr>
          </a:p>
        </p:txBody>
      </p:sp>
      <p:sp>
        <p:nvSpPr>
          <p:cNvPr id="3" name="Paantraštė 2"/>
          <p:cNvSpPr>
            <a:spLocks noGrp="1"/>
          </p:cNvSpPr>
          <p:nvPr>
            <p:ph type="subTitle" idx="1"/>
          </p:nvPr>
        </p:nvSpPr>
        <p:spPr>
          <a:xfrm flipV="1">
            <a:off x="1371600" y="5784122"/>
            <a:ext cx="6400800" cy="621782"/>
          </a:xfrm>
        </p:spPr>
        <p:txBody>
          <a:bodyPr>
            <a:normAutofit/>
          </a:bodyPr>
          <a:lstStyle/>
          <a:p>
            <a:endParaRPr lang="lt-LT" dirty="0"/>
          </a:p>
          <a:p>
            <a:endParaRPr lang="lt-LT" dirty="0"/>
          </a:p>
        </p:txBody>
      </p:sp>
      <p:sp>
        <p:nvSpPr>
          <p:cNvPr id="6" name="Oval 5">
            <a:extLst>
              <a:ext uri="{FF2B5EF4-FFF2-40B4-BE49-F238E27FC236}">
                <a16:creationId xmlns:a16="http://schemas.microsoft.com/office/drawing/2014/main" id="{7061DA62-D6E6-173E-4E06-A4351AB67B40}"/>
              </a:ext>
            </a:extLst>
          </p:cNvPr>
          <p:cNvSpPr/>
          <p:nvPr/>
        </p:nvSpPr>
        <p:spPr>
          <a:xfrm>
            <a:off x="3633597" y="150598"/>
            <a:ext cx="1656184" cy="1368151"/>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pic>
        <p:nvPicPr>
          <p:cNvPr id="74754" name="Picture 2" descr="C:\Users\Admin\AppData\Local\Temp\7zO0E751EAF\logo1.jpg"/>
          <p:cNvPicPr>
            <a:picLocks noChangeAspect="1" noChangeArrowheads="1"/>
          </p:cNvPicPr>
          <p:nvPr/>
        </p:nvPicPr>
        <p:blipFill>
          <a:blip r:embed="rId2" cstate="print"/>
          <a:srcRect/>
          <a:stretch>
            <a:fillRect/>
          </a:stretch>
        </p:blipFill>
        <p:spPr bwMode="auto">
          <a:xfrm>
            <a:off x="3995936" y="225248"/>
            <a:ext cx="931506" cy="1173125"/>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528B9-B887-9728-4348-242DACB1F0A0}"/>
              </a:ext>
            </a:extLst>
          </p:cNvPr>
          <p:cNvSpPr>
            <a:spLocks noGrp="1"/>
          </p:cNvSpPr>
          <p:nvPr>
            <p:ph type="title"/>
          </p:nvPr>
        </p:nvSpPr>
        <p:spPr>
          <a:xfrm>
            <a:off x="327382" y="20351"/>
            <a:ext cx="7055380" cy="1400530"/>
          </a:xfrm>
        </p:spPr>
        <p:txBody>
          <a:bodyPr/>
          <a:lstStyle/>
          <a:p>
            <a:r>
              <a:rPr lang="en-GB" dirty="0" err="1"/>
              <a:t>Atrankos</a:t>
            </a:r>
            <a:r>
              <a:rPr lang="en-GB" dirty="0"/>
              <a:t> </a:t>
            </a:r>
            <a:r>
              <a:rPr lang="en-GB" dirty="0" err="1"/>
              <a:t>kriterijai</a:t>
            </a:r>
            <a:r>
              <a:rPr lang="en-GB" dirty="0"/>
              <a:t> (I)</a:t>
            </a:r>
          </a:p>
        </p:txBody>
      </p:sp>
      <p:graphicFrame>
        <p:nvGraphicFramePr>
          <p:cNvPr id="26" name="Content Placeholder 25">
            <a:extLst>
              <a:ext uri="{FF2B5EF4-FFF2-40B4-BE49-F238E27FC236}">
                <a16:creationId xmlns:a16="http://schemas.microsoft.com/office/drawing/2014/main" id="{5CE73943-9D1C-56A0-EE5E-3DB5E797A598}"/>
              </a:ext>
            </a:extLst>
          </p:cNvPr>
          <p:cNvGraphicFramePr>
            <a:graphicFrameLocks noGrp="1"/>
          </p:cNvGraphicFramePr>
          <p:nvPr>
            <p:ph idx="1"/>
            <p:extLst>
              <p:ext uri="{D42A27DB-BD31-4B8C-83A1-F6EECF244321}">
                <p14:modId xmlns:p14="http://schemas.microsoft.com/office/powerpoint/2010/main" val="3387595437"/>
              </p:ext>
            </p:extLst>
          </p:nvPr>
        </p:nvGraphicFramePr>
        <p:xfrm>
          <a:off x="74653" y="878205"/>
          <a:ext cx="8741967" cy="5959444"/>
        </p:xfrm>
        <a:graphic>
          <a:graphicData uri="http://schemas.openxmlformats.org/drawingml/2006/table">
            <a:tbl>
              <a:tblPr/>
              <a:tblGrid>
                <a:gridCol w="749312">
                  <a:extLst>
                    <a:ext uri="{9D8B030D-6E8A-4147-A177-3AD203B41FA5}">
                      <a16:colId xmlns:a16="http://schemas.microsoft.com/office/drawing/2014/main" val="1857012560"/>
                    </a:ext>
                  </a:extLst>
                </a:gridCol>
                <a:gridCol w="2676105">
                  <a:extLst>
                    <a:ext uri="{9D8B030D-6E8A-4147-A177-3AD203B41FA5}">
                      <a16:colId xmlns:a16="http://schemas.microsoft.com/office/drawing/2014/main" val="2776210047"/>
                    </a:ext>
                  </a:extLst>
                </a:gridCol>
                <a:gridCol w="1232823">
                  <a:extLst>
                    <a:ext uri="{9D8B030D-6E8A-4147-A177-3AD203B41FA5}">
                      <a16:colId xmlns:a16="http://schemas.microsoft.com/office/drawing/2014/main" val="4123317722"/>
                    </a:ext>
                  </a:extLst>
                </a:gridCol>
                <a:gridCol w="2080389">
                  <a:extLst>
                    <a:ext uri="{9D8B030D-6E8A-4147-A177-3AD203B41FA5}">
                      <a16:colId xmlns:a16="http://schemas.microsoft.com/office/drawing/2014/main" val="960056647"/>
                    </a:ext>
                  </a:extLst>
                </a:gridCol>
                <a:gridCol w="2003338">
                  <a:extLst>
                    <a:ext uri="{9D8B030D-6E8A-4147-A177-3AD203B41FA5}">
                      <a16:colId xmlns:a16="http://schemas.microsoft.com/office/drawing/2014/main" val="1468185948"/>
                    </a:ext>
                  </a:extLst>
                </a:gridCol>
              </a:tblGrid>
              <a:tr h="1094912">
                <a:tc>
                  <a:txBody>
                    <a:bodyPr/>
                    <a:lstStyle/>
                    <a:p>
                      <a:pPr algn="ctr" fontAlgn="ctr"/>
                      <a:r>
                        <a:rPr lang="en-GB" sz="1400" b="1" i="0" u="none" strike="noStrike" dirty="0" err="1">
                          <a:solidFill>
                            <a:srgbClr val="000000"/>
                          </a:solidFill>
                          <a:effectLst/>
                          <a:latin typeface="Times New Roman" panose="02020603050405020304" pitchFamily="18" charset="0"/>
                        </a:rPr>
                        <a:t>Eil</a:t>
                      </a:r>
                      <a:r>
                        <a:rPr lang="en-GB" sz="1400" b="1" i="0" u="none" strike="noStrike" dirty="0">
                          <a:solidFill>
                            <a:srgbClr val="000000"/>
                          </a:solidFill>
                          <a:effectLst/>
                          <a:latin typeface="Times New Roman" panose="02020603050405020304" pitchFamily="18" charset="0"/>
                        </a:rPr>
                        <a:t>. Nr</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lt-LT" sz="1400" b="1" i="0" u="none" strike="noStrike" dirty="0">
                          <a:solidFill>
                            <a:srgbClr val="000000"/>
                          </a:solidFill>
                          <a:effectLst/>
                          <a:latin typeface="Times New Roman" panose="02020603050405020304" pitchFamily="18" charset="0"/>
                        </a:rPr>
                        <a:t>Vietos projektų atrankos kriterijus</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lt-LT" sz="1400" b="1" i="0" u="none" strike="noStrike">
                          <a:solidFill>
                            <a:srgbClr val="000000"/>
                          </a:solidFill>
                          <a:effectLst/>
                          <a:latin typeface="Times New Roman" panose="02020603050405020304" pitchFamily="18" charset="0"/>
                        </a:rPr>
                        <a:t>Didžiausias galimas surinkti balų skaičius</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GB" sz="1400" b="1" i="0" u="none" strike="noStrike" dirty="0" err="1">
                          <a:solidFill>
                            <a:srgbClr val="000000"/>
                          </a:solidFill>
                          <a:effectLst/>
                          <a:latin typeface="Times New Roman" panose="02020603050405020304" pitchFamily="18" charset="0"/>
                        </a:rPr>
                        <a:t>Patikrinamumas</a:t>
                      </a:r>
                      <a:r>
                        <a:rPr lang="en-GB" sz="1400" b="1" i="0" u="none" strike="noStrike" dirty="0">
                          <a:solidFill>
                            <a:srgbClr val="000000"/>
                          </a:solidFill>
                          <a:effectLst/>
                          <a:latin typeface="Times New Roman" panose="02020603050405020304" pitchFamily="18" charset="0"/>
                        </a:rPr>
                        <a:t> </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GB" sz="1400" b="1" i="0" u="none" strike="noStrike" dirty="0" err="1">
                          <a:solidFill>
                            <a:srgbClr val="000000"/>
                          </a:solidFill>
                          <a:effectLst/>
                          <a:latin typeface="Times New Roman" panose="02020603050405020304" pitchFamily="18" charset="0"/>
                        </a:rPr>
                        <a:t>Kontroliuojamumas</a:t>
                      </a:r>
                      <a:r>
                        <a:rPr lang="en-GB" sz="1400" b="1" i="0" u="none" strike="noStrike" dirty="0">
                          <a:solidFill>
                            <a:srgbClr val="000000"/>
                          </a:solidFill>
                          <a:effectLst/>
                          <a:latin typeface="Times New Roman" panose="02020603050405020304" pitchFamily="18" charset="0"/>
                        </a:rPr>
                        <a:t> </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835183002"/>
                  </a:ext>
                </a:extLst>
              </a:tr>
              <a:tr h="2094076">
                <a:tc>
                  <a:txBody>
                    <a:bodyPr/>
                    <a:lstStyle/>
                    <a:p>
                      <a:pPr algn="l" fontAlgn="ctr"/>
                      <a:r>
                        <a:rPr lang="en-GB" sz="1800" b="1" i="0" u="none" strike="noStrike" dirty="0">
                          <a:solidFill>
                            <a:srgbClr val="000000"/>
                          </a:solidFill>
                          <a:effectLst/>
                          <a:latin typeface="Times New Roman" panose="02020603050405020304" pitchFamily="18" charset="0"/>
                        </a:rPr>
                        <a:t>5.1</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t"/>
                      <a:r>
                        <a:rPr lang="lt-LT" sz="1800" b="1" i="0" u="none" strike="noStrike" dirty="0">
                          <a:solidFill>
                            <a:srgbClr val="000000"/>
                          </a:solidFill>
                          <a:effectLst/>
                          <a:latin typeface="Times New Roman" panose="02020603050405020304" pitchFamily="18" charset="0"/>
                        </a:rPr>
                        <a:t>Projekto naudos gavėjų didesnė teritorinė aprėptis (matuojama projekto veiklomis, vykstančiomis skirtingose seniūnijose)</a:t>
                      </a:r>
                    </a:p>
                  </a:txBody>
                  <a:tcPr marL="5137" marR="5137" marT="51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4D5"/>
                    </a:solidFill>
                  </a:tcPr>
                </a:tc>
                <a:tc>
                  <a:txBody>
                    <a:bodyPr/>
                    <a:lstStyle/>
                    <a:p>
                      <a:pPr algn="ctr" fontAlgn="t"/>
                      <a:r>
                        <a:rPr lang="en-GB" sz="1800" b="1" i="0" u="none" strike="noStrike" dirty="0">
                          <a:solidFill>
                            <a:srgbClr val="000000"/>
                          </a:solidFill>
                          <a:effectLst/>
                          <a:latin typeface="Times New Roman" panose="02020603050405020304" pitchFamily="18" charset="0"/>
                        </a:rPr>
                        <a:t>20</a:t>
                      </a:r>
                    </a:p>
                  </a:txBody>
                  <a:tcPr marL="5137" marR="5137" marT="51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4D5"/>
                    </a:solidFill>
                  </a:tcPr>
                </a:tc>
                <a:tc>
                  <a:txBody>
                    <a:bodyPr/>
                    <a:lstStyle/>
                    <a:p>
                      <a:pPr algn="l" fontAlgn="t"/>
                      <a:r>
                        <a:rPr lang="en-GB" sz="1200" b="0" i="0" u="none" strike="noStrike" dirty="0" err="1">
                          <a:solidFill>
                            <a:srgbClr val="000000"/>
                          </a:solidFill>
                          <a:effectLst/>
                          <a:latin typeface="Times New Roman" panose="02020603050405020304" pitchFamily="18" charset="0"/>
                        </a:rPr>
                        <a:t>Atitiktis</a:t>
                      </a:r>
                      <a:r>
                        <a:rPr lang="en-GB" sz="1200" b="0" i="0" u="none" strike="noStrike" dirty="0">
                          <a:solidFill>
                            <a:srgbClr val="000000"/>
                          </a:solidFill>
                          <a:effectLst/>
                          <a:latin typeface="Times New Roman" panose="02020603050405020304" pitchFamily="18" charset="0"/>
                        </a:rPr>
                        <a:t> vietos projekto </a:t>
                      </a:r>
                      <a:r>
                        <a:rPr lang="en-GB" sz="1200" b="0" i="0" u="none" strike="noStrike" dirty="0" err="1">
                          <a:solidFill>
                            <a:srgbClr val="000000"/>
                          </a:solidFill>
                          <a:effectLst/>
                          <a:latin typeface="Times New Roman" panose="02020603050405020304" pitchFamily="18" charset="0"/>
                        </a:rPr>
                        <a:t>atrankos</a:t>
                      </a:r>
                      <a:r>
                        <a:rPr lang="en-GB" sz="1200" b="0" i="0" u="none" strike="noStrike" dirty="0">
                          <a:solidFill>
                            <a:srgbClr val="000000"/>
                          </a:solidFill>
                          <a:effectLst/>
                          <a:latin typeface="Times New Roman" panose="02020603050405020304" pitchFamily="18" charset="0"/>
                        </a:rPr>
                        <a:t> </a:t>
                      </a:r>
                      <a:r>
                        <a:rPr lang="en-GB" sz="1200" b="0" i="0" u="none" strike="noStrike" dirty="0" err="1">
                          <a:solidFill>
                            <a:srgbClr val="000000"/>
                          </a:solidFill>
                          <a:effectLst/>
                          <a:latin typeface="Times New Roman" panose="02020603050405020304" pitchFamily="18" charset="0"/>
                        </a:rPr>
                        <a:t>kriterijui</a:t>
                      </a:r>
                      <a:r>
                        <a:rPr lang="en-GB" sz="1200" b="0" i="0" u="none" strike="noStrike" dirty="0">
                          <a:solidFill>
                            <a:srgbClr val="000000"/>
                          </a:solidFill>
                          <a:effectLst/>
                          <a:latin typeface="Times New Roman" panose="02020603050405020304" pitchFamily="18" charset="0"/>
                        </a:rPr>
                        <a:t> </a:t>
                      </a:r>
                      <a:r>
                        <a:rPr lang="en-GB" sz="1200" b="0" i="0" u="none" strike="noStrike" dirty="0" err="1">
                          <a:solidFill>
                            <a:srgbClr val="000000"/>
                          </a:solidFill>
                          <a:effectLst/>
                          <a:latin typeface="Times New Roman" panose="02020603050405020304" pitchFamily="18" charset="0"/>
                        </a:rPr>
                        <a:t>vertinama</a:t>
                      </a:r>
                      <a:r>
                        <a:rPr lang="en-GB" sz="1200" b="0" i="0" u="none" strike="noStrike" dirty="0">
                          <a:solidFill>
                            <a:srgbClr val="000000"/>
                          </a:solidFill>
                          <a:effectLst/>
                          <a:latin typeface="Times New Roman" panose="02020603050405020304" pitchFamily="18" charset="0"/>
                        </a:rPr>
                        <a:t> </a:t>
                      </a:r>
                      <a:r>
                        <a:rPr lang="en-GB" sz="1200" b="0" i="0" u="none" strike="noStrike" dirty="0" err="1">
                          <a:solidFill>
                            <a:srgbClr val="000000"/>
                          </a:solidFill>
                          <a:effectLst/>
                          <a:latin typeface="Times New Roman" panose="02020603050405020304" pitchFamily="18" charset="0"/>
                        </a:rPr>
                        <a:t>pagal</a:t>
                      </a:r>
                      <a:r>
                        <a:rPr lang="en-GB" sz="1200" b="0" i="0" u="none" strike="noStrike" dirty="0">
                          <a:solidFill>
                            <a:srgbClr val="000000"/>
                          </a:solidFill>
                          <a:effectLst/>
                          <a:latin typeface="Times New Roman" panose="02020603050405020304" pitchFamily="18" charset="0"/>
                        </a:rPr>
                        <a:t> vietos projekto </a:t>
                      </a:r>
                      <a:r>
                        <a:rPr lang="en-GB" sz="1200" b="0" i="0" u="none" strike="noStrike" dirty="0" err="1">
                          <a:solidFill>
                            <a:srgbClr val="000000"/>
                          </a:solidFill>
                          <a:effectLst/>
                          <a:latin typeface="Times New Roman" panose="02020603050405020304" pitchFamily="18" charset="0"/>
                        </a:rPr>
                        <a:t>paraiškoje</a:t>
                      </a:r>
                      <a:r>
                        <a:rPr lang="en-GB" sz="1200" b="0" i="0" u="none" strike="noStrike" dirty="0">
                          <a:solidFill>
                            <a:srgbClr val="000000"/>
                          </a:solidFill>
                          <a:effectLst/>
                          <a:latin typeface="Times New Roman" panose="02020603050405020304" pitchFamily="18" charset="0"/>
                        </a:rPr>
                        <a:t> ir </a:t>
                      </a:r>
                      <a:r>
                        <a:rPr lang="en-GB" sz="1200" b="0" i="0" u="none" strike="noStrike" dirty="0" err="1">
                          <a:solidFill>
                            <a:srgbClr val="000000"/>
                          </a:solidFill>
                          <a:effectLst/>
                          <a:latin typeface="Times New Roman" panose="02020603050405020304" pitchFamily="18" charset="0"/>
                        </a:rPr>
                        <a:t>pridedamuose</a:t>
                      </a:r>
                      <a:r>
                        <a:rPr lang="en-GB" sz="1200" b="0" i="0" u="none" strike="noStrike" dirty="0">
                          <a:solidFill>
                            <a:srgbClr val="000000"/>
                          </a:solidFill>
                          <a:effectLst/>
                          <a:latin typeface="Times New Roman" panose="02020603050405020304" pitchFamily="18" charset="0"/>
                        </a:rPr>
                        <a:t> </a:t>
                      </a:r>
                      <a:r>
                        <a:rPr lang="en-GB" sz="1200" b="0" i="0" u="none" strike="noStrike" dirty="0" err="1">
                          <a:solidFill>
                            <a:srgbClr val="000000"/>
                          </a:solidFill>
                          <a:effectLst/>
                          <a:latin typeface="Times New Roman" panose="02020603050405020304" pitchFamily="18" charset="0"/>
                        </a:rPr>
                        <a:t>dokumentuose</a:t>
                      </a:r>
                      <a:r>
                        <a:rPr lang="en-GB" sz="1200" b="0" i="0" u="none" strike="noStrike" dirty="0">
                          <a:solidFill>
                            <a:srgbClr val="000000"/>
                          </a:solidFill>
                          <a:effectLst/>
                          <a:latin typeface="Times New Roman" panose="02020603050405020304" pitchFamily="18" charset="0"/>
                        </a:rPr>
                        <a:t> </a:t>
                      </a:r>
                      <a:r>
                        <a:rPr lang="en-GB" sz="1200" b="0" i="0" u="none" strike="noStrike" dirty="0" err="1">
                          <a:solidFill>
                            <a:srgbClr val="000000"/>
                          </a:solidFill>
                          <a:effectLst/>
                          <a:latin typeface="Times New Roman" panose="02020603050405020304" pitchFamily="18" charset="0"/>
                        </a:rPr>
                        <a:t>pateiktus</a:t>
                      </a:r>
                      <a:r>
                        <a:rPr lang="en-GB" sz="1200" b="0" i="0" u="none" strike="noStrike" dirty="0">
                          <a:solidFill>
                            <a:srgbClr val="000000"/>
                          </a:solidFill>
                          <a:effectLst/>
                          <a:latin typeface="Times New Roman" panose="02020603050405020304" pitchFamily="18" charset="0"/>
                        </a:rPr>
                        <a:t> </a:t>
                      </a:r>
                      <a:r>
                        <a:rPr lang="en-GB" sz="1200" b="0" i="0" u="none" strike="noStrike" dirty="0" err="1">
                          <a:solidFill>
                            <a:srgbClr val="000000"/>
                          </a:solidFill>
                          <a:effectLst/>
                          <a:latin typeface="Times New Roman" panose="02020603050405020304" pitchFamily="18" charset="0"/>
                        </a:rPr>
                        <a:t>duomenis</a:t>
                      </a:r>
                      <a:r>
                        <a:rPr lang="en-GB" sz="1200" b="0" i="0" u="none" strike="noStrike" dirty="0">
                          <a:solidFill>
                            <a:srgbClr val="000000"/>
                          </a:solidFill>
                          <a:effectLst/>
                          <a:latin typeface="Times New Roman" panose="02020603050405020304" pitchFamily="18" charset="0"/>
                        </a:rPr>
                        <a:t>.</a:t>
                      </a:r>
                    </a:p>
                  </a:txBody>
                  <a:tcPr marL="5137" marR="5137" marT="51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4D5"/>
                    </a:solidFill>
                  </a:tcPr>
                </a:tc>
                <a:tc rowSpan="4">
                  <a:txBody>
                    <a:bodyPr/>
                    <a:lstStyle/>
                    <a:p>
                      <a:pPr algn="l" fontAlgn="ctr"/>
                      <a:r>
                        <a:rPr lang="lt-LT" sz="1200" b="0" i="0" u="none" strike="noStrike" dirty="0">
                          <a:solidFill>
                            <a:srgbClr val="000000"/>
                          </a:solidFill>
                          <a:effectLst/>
                          <a:latin typeface="Times New Roman" panose="02020603050405020304" pitchFamily="18" charset="0"/>
                        </a:rPr>
                        <a:t>Atitiktis atrankos kriterijui nustatoma mokėjimo prašymų/ įgyvendinimo ataskaitų vertinimo metu, pagal vietos projekto vykdytojo pateiktus duomenis ir/arba pridedamus dokumentus.</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4D5"/>
                    </a:solidFill>
                  </a:tcPr>
                </a:tc>
                <a:extLst>
                  <a:ext uri="{0D108BD9-81ED-4DB2-BD59-A6C34878D82A}">
                    <a16:rowId xmlns:a16="http://schemas.microsoft.com/office/drawing/2014/main" val="3448533328"/>
                  </a:ext>
                </a:extLst>
              </a:tr>
              <a:tr h="978785">
                <a:tc>
                  <a:txBody>
                    <a:bodyPr/>
                    <a:lstStyle/>
                    <a:p>
                      <a:pPr algn="l" fontAlgn="ctr"/>
                      <a:r>
                        <a:rPr lang="en-GB" sz="1800" b="0" i="0" u="none" strike="noStrike">
                          <a:solidFill>
                            <a:srgbClr val="000000"/>
                          </a:solidFill>
                          <a:effectLst/>
                          <a:latin typeface="Times New Roman" panose="02020603050405020304" pitchFamily="18" charset="0"/>
                        </a:rPr>
                        <a:t>5.1.1.</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b"/>
                      <a:r>
                        <a:rPr lang="lt-LT" sz="1800" b="0" i="0" u="none" strike="noStrike" dirty="0">
                          <a:solidFill>
                            <a:srgbClr val="000000"/>
                          </a:solidFill>
                          <a:effectLst/>
                          <a:latin typeface="Times New Roman" panose="02020603050405020304" pitchFamily="18" charset="0"/>
                        </a:rPr>
                        <a:t>Projekto veiklos vyks 4 ar daugiau seniūnijų</a:t>
                      </a:r>
                    </a:p>
                  </a:txBody>
                  <a:tcPr marL="5137" marR="5137" marT="51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4D5"/>
                    </a:solidFill>
                  </a:tcPr>
                </a:tc>
                <a:tc>
                  <a:txBody>
                    <a:bodyPr/>
                    <a:lstStyle/>
                    <a:p>
                      <a:pPr algn="ctr" fontAlgn="t"/>
                      <a:r>
                        <a:rPr lang="en-GB" sz="1800" b="0" i="0" u="none" strike="noStrike" dirty="0">
                          <a:solidFill>
                            <a:srgbClr val="000000"/>
                          </a:solidFill>
                          <a:effectLst/>
                          <a:latin typeface="Times New Roman" panose="02020603050405020304" pitchFamily="18" charset="0"/>
                        </a:rPr>
                        <a:t>20</a:t>
                      </a:r>
                    </a:p>
                  </a:txBody>
                  <a:tcPr marL="5137" marR="5137" marT="51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4D5"/>
                    </a:solidFill>
                  </a:tcPr>
                </a:tc>
                <a:tc rowSpan="3">
                  <a:txBody>
                    <a:bodyPr/>
                    <a:lstStyle/>
                    <a:p>
                      <a:pPr algn="ctr" fontAlgn="t"/>
                      <a:r>
                        <a:rPr lang="lt-LT" sz="1200" b="0" i="0" u="none" strike="noStrike" dirty="0">
                          <a:solidFill>
                            <a:srgbClr val="000000"/>
                          </a:solidFill>
                          <a:effectLst/>
                          <a:latin typeface="Times New Roman" panose="02020603050405020304" pitchFamily="18" charset="0"/>
                        </a:rPr>
                        <a:t>Informacija taip pat tikrinama pagal vietos projekto paraiškos 3 lentelės „Vietos projekto idėjos aprašymas“ 3.4. punkto „Vietos projekto įgyvendinimo veiksmų planas“, 5 lentelės „Vietos projekto atitiktis vietos projektų atrankos kriterijams“ duomenis bei jungtinėje veikos sutarties  informaciją.</a:t>
                      </a:r>
                    </a:p>
                  </a:txBody>
                  <a:tcPr marL="5137" marR="5137" marT="51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4D5"/>
                    </a:solidFill>
                  </a:tcPr>
                </a:tc>
                <a:tc vMerge="1">
                  <a:txBody>
                    <a:bodyPr/>
                    <a:lstStyle/>
                    <a:p>
                      <a:endParaRPr lang="en-GB"/>
                    </a:p>
                  </a:txBody>
                  <a:tcPr/>
                </a:tc>
                <a:extLst>
                  <a:ext uri="{0D108BD9-81ED-4DB2-BD59-A6C34878D82A}">
                    <a16:rowId xmlns:a16="http://schemas.microsoft.com/office/drawing/2014/main" val="3036759330"/>
                  </a:ext>
                </a:extLst>
              </a:tr>
              <a:tr h="929015">
                <a:tc>
                  <a:txBody>
                    <a:bodyPr/>
                    <a:lstStyle/>
                    <a:p>
                      <a:pPr algn="l" fontAlgn="ctr"/>
                      <a:r>
                        <a:rPr lang="en-GB" sz="1800" b="0" i="0" u="none" strike="noStrike">
                          <a:solidFill>
                            <a:srgbClr val="000000"/>
                          </a:solidFill>
                          <a:effectLst/>
                          <a:latin typeface="Times New Roman" panose="02020603050405020304" pitchFamily="18" charset="0"/>
                        </a:rPr>
                        <a:t>5.1.2.</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t"/>
                      <a:r>
                        <a:rPr lang="en-GB" sz="1800" b="0" i="0" u="none" strike="noStrike" dirty="0">
                          <a:solidFill>
                            <a:srgbClr val="000000"/>
                          </a:solidFill>
                          <a:effectLst/>
                          <a:latin typeface="Times New Roman" panose="02020603050405020304" pitchFamily="18" charset="0"/>
                        </a:rPr>
                        <a:t>Projekto veiklos </a:t>
                      </a:r>
                      <a:r>
                        <a:rPr lang="en-GB" sz="1800" b="0" i="0" u="none" strike="noStrike" dirty="0" err="1">
                          <a:solidFill>
                            <a:srgbClr val="000000"/>
                          </a:solidFill>
                          <a:effectLst/>
                          <a:latin typeface="Times New Roman" panose="02020603050405020304" pitchFamily="18" charset="0"/>
                        </a:rPr>
                        <a:t>vyks</a:t>
                      </a:r>
                      <a:r>
                        <a:rPr lang="en-GB" sz="1800" b="0" i="0" u="none" strike="noStrike" dirty="0">
                          <a:solidFill>
                            <a:srgbClr val="000000"/>
                          </a:solidFill>
                          <a:effectLst/>
                          <a:latin typeface="Times New Roman" panose="02020603050405020304" pitchFamily="18" charset="0"/>
                        </a:rPr>
                        <a:t> 3 </a:t>
                      </a:r>
                      <a:r>
                        <a:rPr lang="en-GB" sz="1800" b="0" i="0" u="none" strike="noStrike" dirty="0" err="1">
                          <a:solidFill>
                            <a:srgbClr val="000000"/>
                          </a:solidFill>
                          <a:effectLst/>
                          <a:latin typeface="Times New Roman" panose="02020603050405020304" pitchFamily="18" charset="0"/>
                        </a:rPr>
                        <a:t>seniūnijose</a:t>
                      </a:r>
                      <a:endParaRPr lang="en-GB" sz="1800" b="0" i="0" u="none" strike="noStrike" dirty="0">
                        <a:solidFill>
                          <a:srgbClr val="000000"/>
                        </a:solidFill>
                        <a:effectLst/>
                        <a:latin typeface="Times New Roman" panose="02020603050405020304" pitchFamily="18" charset="0"/>
                      </a:endParaRPr>
                    </a:p>
                  </a:txBody>
                  <a:tcPr marL="5137" marR="5137" marT="51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4D5"/>
                    </a:solidFill>
                  </a:tcPr>
                </a:tc>
                <a:tc>
                  <a:txBody>
                    <a:bodyPr/>
                    <a:lstStyle/>
                    <a:p>
                      <a:pPr algn="ctr" fontAlgn="t"/>
                      <a:r>
                        <a:rPr lang="en-GB" sz="1800" b="0" i="0" u="none" strike="noStrike" dirty="0">
                          <a:solidFill>
                            <a:srgbClr val="000000"/>
                          </a:solidFill>
                          <a:effectLst/>
                          <a:latin typeface="Times New Roman" panose="02020603050405020304" pitchFamily="18" charset="0"/>
                        </a:rPr>
                        <a:t>15</a:t>
                      </a:r>
                    </a:p>
                  </a:txBody>
                  <a:tcPr marL="5137" marR="5137" marT="51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4D5"/>
                    </a:solid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2965633449"/>
                  </a:ext>
                </a:extLst>
              </a:tr>
              <a:tr h="862656">
                <a:tc>
                  <a:txBody>
                    <a:bodyPr/>
                    <a:lstStyle/>
                    <a:p>
                      <a:pPr algn="l" fontAlgn="ctr"/>
                      <a:r>
                        <a:rPr lang="en-GB" sz="1800" b="0" i="0" u="none" strike="noStrike">
                          <a:solidFill>
                            <a:srgbClr val="000000"/>
                          </a:solidFill>
                          <a:effectLst/>
                          <a:latin typeface="Times New Roman" panose="02020603050405020304" pitchFamily="18" charset="0"/>
                        </a:rPr>
                        <a:t>5.1.3.</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t"/>
                      <a:r>
                        <a:rPr lang="en-GB" sz="1800" b="0" i="0" u="none" strike="noStrike">
                          <a:solidFill>
                            <a:srgbClr val="000000"/>
                          </a:solidFill>
                          <a:effectLst/>
                          <a:latin typeface="Times New Roman" panose="02020603050405020304" pitchFamily="18" charset="0"/>
                        </a:rPr>
                        <a:t>Projekto veiklos vyks 2 seniūnijose</a:t>
                      </a:r>
                    </a:p>
                  </a:txBody>
                  <a:tcPr marL="5137" marR="5137" marT="51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4D5"/>
                    </a:solidFill>
                  </a:tcPr>
                </a:tc>
                <a:tc>
                  <a:txBody>
                    <a:bodyPr/>
                    <a:lstStyle/>
                    <a:p>
                      <a:pPr algn="ctr" fontAlgn="t"/>
                      <a:r>
                        <a:rPr lang="en-GB" sz="1800" b="0" i="0" u="none" strike="noStrike" dirty="0">
                          <a:solidFill>
                            <a:srgbClr val="000000"/>
                          </a:solidFill>
                          <a:effectLst/>
                          <a:latin typeface="Times New Roman" panose="02020603050405020304" pitchFamily="18" charset="0"/>
                        </a:rPr>
                        <a:t>10</a:t>
                      </a:r>
                    </a:p>
                  </a:txBody>
                  <a:tcPr marL="5137" marR="5137" marT="51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4D5"/>
                    </a:solid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492074326"/>
                  </a:ext>
                </a:extLst>
              </a:tr>
            </a:tbl>
          </a:graphicData>
        </a:graphic>
      </p:graphicFrame>
    </p:spTree>
    <p:extLst>
      <p:ext uri="{BB962C8B-B14F-4D97-AF65-F5344CB8AC3E}">
        <p14:creationId xmlns:p14="http://schemas.microsoft.com/office/powerpoint/2010/main" val="5343123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D7C7B2-2FC1-8CB4-8F33-53CF1A036EBC}"/>
              </a:ext>
            </a:extLst>
          </p:cNvPr>
          <p:cNvSpPr>
            <a:spLocks noGrp="1"/>
          </p:cNvSpPr>
          <p:nvPr>
            <p:ph type="title"/>
          </p:nvPr>
        </p:nvSpPr>
        <p:spPr>
          <a:xfrm>
            <a:off x="251520" y="116632"/>
            <a:ext cx="7055380" cy="1400530"/>
          </a:xfrm>
        </p:spPr>
        <p:txBody>
          <a:bodyPr/>
          <a:lstStyle/>
          <a:p>
            <a:r>
              <a:rPr lang="en-GB" dirty="0" err="1"/>
              <a:t>Atrankos</a:t>
            </a:r>
            <a:r>
              <a:rPr lang="en-GB" dirty="0"/>
              <a:t> </a:t>
            </a:r>
            <a:r>
              <a:rPr lang="en-GB" dirty="0" err="1"/>
              <a:t>kriterijai</a:t>
            </a:r>
            <a:r>
              <a:rPr lang="en-GB" dirty="0"/>
              <a:t> (II)</a:t>
            </a:r>
          </a:p>
        </p:txBody>
      </p:sp>
      <p:graphicFrame>
        <p:nvGraphicFramePr>
          <p:cNvPr id="4" name="Content Placeholder 3">
            <a:extLst>
              <a:ext uri="{FF2B5EF4-FFF2-40B4-BE49-F238E27FC236}">
                <a16:creationId xmlns:a16="http://schemas.microsoft.com/office/drawing/2014/main" id="{779E2A7A-FA8C-4F1E-D802-50586B128BFD}"/>
              </a:ext>
            </a:extLst>
          </p:cNvPr>
          <p:cNvGraphicFramePr>
            <a:graphicFrameLocks noGrp="1"/>
          </p:cNvGraphicFramePr>
          <p:nvPr>
            <p:ph idx="1"/>
            <p:extLst>
              <p:ext uri="{D42A27DB-BD31-4B8C-83A1-F6EECF244321}">
                <p14:modId xmlns:p14="http://schemas.microsoft.com/office/powerpoint/2010/main" val="3521846667"/>
              </p:ext>
            </p:extLst>
          </p:nvPr>
        </p:nvGraphicFramePr>
        <p:xfrm>
          <a:off x="107504" y="1052736"/>
          <a:ext cx="8496943" cy="5688632"/>
        </p:xfrm>
        <a:graphic>
          <a:graphicData uri="http://schemas.openxmlformats.org/drawingml/2006/table">
            <a:tbl>
              <a:tblPr/>
              <a:tblGrid>
                <a:gridCol w="518874">
                  <a:extLst>
                    <a:ext uri="{9D8B030D-6E8A-4147-A177-3AD203B41FA5}">
                      <a16:colId xmlns:a16="http://schemas.microsoft.com/office/drawing/2014/main" val="2183720481"/>
                    </a:ext>
                  </a:extLst>
                </a:gridCol>
                <a:gridCol w="2088071">
                  <a:extLst>
                    <a:ext uri="{9D8B030D-6E8A-4147-A177-3AD203B41FA5}">
                      <a16:colId xmlns:a16="http://schemas.microsoft.com/office/drawing/2014/main" val="1557596773"/>
                    </a:ext>
                  </a:extLst>
                </a:gridCol>
                <a:gridCol w="1459135">
                  <a:extLst>
                    <a:ext uri="{9D8B030D-6E8A-4147-A177-3AD203B41FA5}">
                      <a16:colId xmlns:a16="http://schemas.microsoft.com/office/drawing/2014/main" val="285545096"/>
                    </a:ext>
                  </a:extLst>
                </a:gridCol>
                <a:gridCol w="2450993">
                  <a:extLst>
                    <a:ext uri="{9D8B030D-6E8A-4147-A177-3AD203B41FA5}">
                      <a16:colId xmlns:a16="http://schemas.microsoft.com/office/drawing/2014/main" val="467570550"/>
                    </a:ext>
                  </a:extLst>
                </a:gridCol>
                <a:gridCol w="1979870">
                  <a:extLst>
                    <a:ext uri="{9D8B030D-6E8A-4147-A177-3AD203B41FA5}">
                      <a16:colId xmlns:a16="http://schemas.microsoft.com/office/drawing/2014/main" val="4251898485"/>
                    </a:ext>
                  </a:extLst>
                </a:gridCol>
              </a:tblGrid>
              <a:tr h="1661261">
                <a:tc>
                  <a:txBody>
                    <a:bodyPr/>
                    <a:lstStyle/>
                    <a:p>
                      <a:pPr algn="l" fontAlgn="ctr"/>
                      <a:r>
                        <a:rPr lang="en-GB" sz="1800" b="1" i="0" u="none" strike="noStrike" dirty="0">
                          <a:solidFill>
                            <a:srgbClr val="000000"/>
                          </a:solidFill>
                          <a:effectLst/>
                          <a:latin typeface="Times New Roman" panose="02020603050405020304" pitchFamily="18" charset="0"/>
                        </a:rPr>
                        <a:t>5.2.</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t"/>
                      <a:r>
                        <a:rPr lang="en-GB" sz="1800" b="1" i="0" u="none" strike="noStrike" dirty="0" err="1">
                          <a:solidFill>
                            <a:srgbClr val="000000"/>
                          </a:solidFill>
                          <a:effectLst/>
                          <a:latin typeface="Times New Roman" panose="02020603050405020304" pitchFamily="18" charset="0"/>
                        </a:rPr>
                        <a:t>Projektas</a:t>
                      </a:r>
                      <a:r>
                        <a:rPr lang="en-GB" sz="1800" b="1" i="0" u="none" strike="noStrike" dirty="0">
                          <a:solidFill>
                            <a:srgbClr val="000000"/>
                          </a:solidFill>
                          <a:effectLst/>
                          <a:latin typeface="Times New Roman" panose="02020603050405020304" pitchFamily="18" charset="0"/>
                        </a:rPr>
                        <a:t> </a:t>
                      </a:r>
                      <a:r>
                        <a:rPr lang="en-GB" sz="1800" b="1" i="0" u="none" strike="noStrike" dirty="0" err="1">
                          <a:solidFill>
                            <a:srgbClr val="000000"/>
                          </a:solidFill>
                          <a:effectLst/>
                          <a:latin typeface="Times New Roman" panose="02020603050405020304" pitchFamily="18" charset="0"/>
                        </a:rPr>
                        <a:t>įgyvendinamas</a:t>
                      </a:r>
                      <a:r>
                        <a:rPr lang="en-GB" sz="1800" b="1" i="0" u="none" strike="noStrike" dirty="0">
                          <a:solidFill>
                            <a:srgbClr val="000000"/>
                          </a:solidFill>
                          <a:effectLst/>
                          <a:latin typeface="Times New Roman" panose="02020603050405020304" pitchFamily="18" charset="0"/>
                        </a:rPr>
                        <a:t> </a:t>
                      </a:r>
                      <a:r>
                        <a:rPr lang="en-GB" sz="1800" b="1" i="0" u="none" strike="noStrike" dirty="0" err="1">
                          <a:solidFill>
                            <a:srgbClr val="000000"/>
                          </a:solidFill>
                          <a:effectLst/>
                          <a:latin typeface="Times New Roman" panose="02020603050405020304" pitchFamily="18" charset="0"/>
                        </a:rPr>
                        <a:t>kartu</a:t>
                      </a:r>
                      <a:r>
                        <a:rPr lang="en-GB" sz="1800" b="1" i="0" u="none" strike="noStrike" dirty="0">
                          <a:solidFill>
                            <a:srgbClr val="000000"/>
                          </a:solidFill>
                          <a:effectLst/>
                          <a:latin typeface="Times New Roman" panose="02020603050405020304" pitchFamily="18" charset="0"/>
                        </a:rPr>
                        <a:t> su </a:t>
                      </a:r>
                      <a:r>
                        <a:rPr lang="en-GB" sz="1800" b="1" i="0" u="none" strike="noStrike" dirty="0" err="1">
                          <a:solidFill>
                            <a:srgbClr val="000000"/>
                          </a:solidFill>
                          <a:effectLst/>
                          <a:latin typeface="Times New Roman" panose="02020603050405020304" pitchFamily="18" charset="0"/>
                        </a:rPr>
                        <a:t>partneriais</a:t>
                      </a:r>
                      <a:endParaRPr lang="en-GB" sz="1800" b="1" i="0" u="none" strike="noStrike" dirty="0">
                        <a:solidFill>
                          <a:srgbClr val="000000"/>
                        </a:solidFill>
                        <a:effectLst/>
                        <a:latin typeface="Times New Roman" panose="02020603050405020304" pitchFamily="18" charset="0"/>
                      </a:endParaRPr>
                    </a:p>
                  </a:txBody>
                  <a:tcPr marL="5137" marR="5137" marT="51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4D5"/>
                    </a:solidFill>
                  </a:tcPr>
                </a:tc>
                <a:tc>
                  <a:txBody>
                    <a:bodyPr/>
                    <a:lstStyle/>
                    <a:p>
                      <a:pPr algn="ctr" fontAlgn="t"/>
                      <a:r>
                        <a:rPr lang="en-GB" sz="1800" b="1" i="0" u="none" strike="noStrike">
                          <a:solidFill>
                            <a:srgbClr val="000000"/>
                          </a:solidFill>
                          <a:effectLst/>
                          <a:latin typeface="Times New Roman" panose="02020603050405020304" pitchFamily="18" charset="0"/>
                        </a:rPr>
                        <a:t>30</a:t>
                      </a:r>
                    </a:p>
                  </a:txBody>
                  <a:tcPr marL="5137" marR="5137" marT="51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4D5"/>
                    </a:solidFill>
                  </a:tcPr>
                </a:tc>
                <a:tc>
                  <a:txBody>
                    <a:bodyPr/>
                    <a:lstStyle/>
                    <a:p>
                      <a:pPr algn="l" fontAlgn="t"/>
                      <a:r>
                        <a:rPr lang="en-GB" sz="1600" b="0" i="0" u="none" strike="noStrike">
                          <a:solidFill>
                            <a:srgbClr val="000000"/>
                          </a:solidFill>
                          <a:effectLst/>
                          <a:latin typeface="Times New Roman" panose="02020603050405020304" pitchFamily="18" charset="0"/>
                        </a:rPr>
                        <a:t>Atitiktis vietos projekto atrankos kriterijui vertinama pagal vietos projekto paraiškoje ir pridedamuose dokumentuose pateiktus duomenis.</a:t>
                      </a:r>
                    </a:p>
                  </a:txBody>
                  <a:tcPr marL="5137" marR="5137" marT="51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4D5"/>
                    </a:solidFill>
                  </a:tcPr>
                </a:tc>
                <a:tc rowSpan="3">
                  <a:txBody>
                    <a:bodyPr/>
                    <a:lstStyle/>
                    <a:p>
                      <a:pPr algn="l" fontAlgn="ctr"/>
                      <a:r>
                        <a:rPr lang="lt-LT" sz="1600" b="0" i="0" u="none" strike="noStrike" dirty="0">
                          <a:solidFill>
                            <a:srgbClr val="000000"/>
                          </a:solidFill>
                          <a:effectLst/>
                          <a:latin typeface="Times New Roman" panose="02020603050405020304" pitchFamily="18" charset="0"/>
                        </a:rPr>
                        <a:t>Atitiktis atrankos kriterijui vietos projekto įgyvendinimo metu nustatoma mokėjimo prašymų/ įgyvendinimo ataskaitų vertinimo metu pagal vietos projekto vykdytojo ir partnerio (-ių) pateiktus duomenis ir/arba pridedamus dokumentus.</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BE4D5"/>
                    </a:solidFill>
                  </a:tcPr>
                </a:tc>
                <a:extLst>
                  <a:ext uri="{0D108BD9-81ED-4DB2-BD59-A6C34878D82A}">
                    <a16:rowId xmlns:a16="http://schemas.microsoft.com/office/drawing/2014/main" val="1942162847"/>
                  </a:ext>
                </a:extLst>
              </a:tr>
              <a:tr h="2921275">
                <a:tc>
                  <a:txBody>
                    <a:bodyPr/>
                    <a:lstStyle/>
                    <a:p>
                      <a:pPr algn="l" fontAlgn="ctr"/>
                      <a:r>
                        <a:rPr lang="en-GB" sz="1800" b="0" i="0" u="none" strike="noStrike">
                          <a:solidFill>
                            <a:srgbClr val="000000"/>
                          </a:solidFill>
                          <a:effectLst/>
                          <a:latin typeface="Times New Roman" panose="02020603050405020304" pitchFamily="18" charset="0"/>
                        </a:rPr>
                        <a:t>5.2.1.</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t"/>
                      <a:r>
                        <a:rPr lang="lt-LT" sz="1800" b="0" i="0" u="none" strike="noStrike" dirty="0">
                          <a:solidFill>
                            <a:srgbClr val="000000"/>
                          </a:solidFill>
                          <a:effectLst/>
                          <a:latin typeface="Times New Roman" panose="02020603050405020304" pitchFamily="18" charset="0"/>
                        </a:rPr>
                        <a:t>Projektas įgyvendinamas su dviem ir daugiau partnerių</a:t>
                      </a:r>
                    </a:p>
                  </a:txBody>
                  <a:tcPr marL="5137" marR="5137" marT="51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4D5"/>
                    </a:solidFill>
                  </a:tcPr>
                </a:tc>
                <a:tc>
                  <a:txBody>
                    <a:bodyPr/>
                    <a:lstStyle/>
                    <a:p>
                      <a:pPr algn="ctr" fontAlgn="t"/>
                      <a:r>
                        <a:rPr lang="en-GB" sz="1800" b="0" i="0" u="none" strike="noStrike" dirty="0">
                          <a:solidFill>
                            <a:srgbClr val="000000"/>
                          </a:solidFill>
                          <a:effectLst/>
                          <a:latin typeface="Times New Roman" panose="02020603050405020304" pitchFamily="18" charset="0"/>
                        </a:rPr>
                        <a:t>30</a:t>
                      </a:r>
                    </a:p>
                  </a:txBody>
                  <a:tcPr marL="5137" marR="5137" marT="51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4D5"/>
                    </a:solidFill>
                  </a:tcPr>
                </a:tc>
                <a:tc rowSpan="2">
                  <a:txBody>
                    <a:bodyPr/>
                    <a:lstStyle/>
                    <a:p>
                      <a:pPr algn="ctr" fontAlgn="t"/>
                      <a:r>
                        <a:rPr lang="lt-LT" sz="1600" b="0" i="0" u="none" strike="noStrike" dirty="0">
                          <a:solidFill>
                            <a:srgbClr val="000000"/>
                          </a:solidFill>
                          <a:effectLst/>
                          <a:latin typeface="Times New Roman" panose="02020603050405020304" pitchFamily="18" charset="0"/>
                        </a:rPr>
                        <a:t>Informacija tikrinama pagal vietos projekto paraiškos 2 lentelės „Bendra informacija apie vietos projektą“ 2.2. punkto „Informacija apie vietos projekto partnerius“,  3 lentelės „Vietos projekto idėjos aprašymas“ 3.4. punkto „Vietos projekto įgyvendinimo veiksmų planas“  ir 4 lentelės „Vietos projekto atitiktis vietos projektų atrankos kriterijams“ duomenis bei jungtinėje veikos sutartis.</a:t>
                      </a:r>
                    </a:p>
                  </a:txBody>
                  <a:tcPr marL="5137" marR="5137" marT="51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4D5"/>
                    </a:solidFill>
                  </a:tcPr>
                </a:tc>
                <a:tc vMerge="1">
                  <a:txBody>
                    <a:bodyPr/>
                    <a:lstStyle/>
                    <a:p>
                      <a:endParaRPr lang="en-GB"/>
                    </a:p>
                  </a:txBody>
                  <a:tcPr/>
                </a:tc>
                <a:extLst>
                  <a:ext uri="{0D108BD9-81ED-4DB2-BD59-A6C34878D82A}">
                    <a16:rowId xmlns:a16="http://schemas.microsoft.com/office/drawing/2014/main" val="2928352590"/>
                  </a:ext>
                </a:extLst>
              </a:tr>
              <a:tr h="1106096">
                <a:tc>
                  <a:txBody>
                    <a:bodyPr/>
                    <a:lstStyle/>
                    <a:p>
                      <a:pPr algn="l" fontAlgn="ctr"/>
                      <a:r>
                        <a:rPr lang="en-GB" sz="1800" b="0" i="0" u="none" strike="noStrike">
                          <a:solidFill>
                            <a:srgbClr val="000000"/>
                          </a:solidFill>
                          <a:effectLst/>
                          <a:latin typeface="Times New Roman" panose="02020603050405020304" pitchFamily="18" charset="0"/>
                        </a:rPr>
                        <a:t>5.2.2.</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t"/>
                      <a:r>
                        <a:rPr lang="en-GB" sz="1800" b="0" i="0" u="none" strike="noStrike">
                          <a:solidFill>
                            <a:srgbClr val="000000"/>
                          </a:solidFill>
                          <a:effectLst/>
                          <a:latin typeface="Times New Roman" panose="02020603050405020304" pitchFamily="18" charset="0"/>
                        </a:rPr>
                        <a:t>Projektas įgyvendinamas kartu su vienu partneriu</a:t>
                      </a:r>
                    </a:p>
                  </a:txBody>
                  <a:tcPr marL="5137" marR="5137" marT="51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4D5"/>
                    </a:solidFill>
                  </a:tcPr>
                </a:tc>
                <a:tc>
                  <a:txBody>
                    <a:bodyPr/>
                    <a:lstStyle/>
                    <a:p>
                      <a:pPr algn="ctr" fontAlgn="t"/>
                      <a:r>
                        <a:rPr lang="en-GB" sz="1800" b="0" i="0" u="none" strike="noStrike" dirty="0">
                          <a:solidFill>
                            <a:srgbClr val="000000"/>
                          </a:solidFill>
                          <a:effectLst/>
                          <a:latin typeface="Times New Roman" panose="02020603050405020304" pitchFamily="18" charset="0"/>
                        </a:rPr>
                        <a:t>20</a:t>
                      </a:r>
                    </a:p>
                  </a:txBody>
                  <a:tcPr marL="5137" marR="5137" marT="51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4D5"/>
                    </a:solid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4101631555"/>
                  </a:ext>
                </a:extLst>
              </a:tr>
            </a:tbl>
          </a:graphicData>
        </a:graphic>
      </p:graphicFrame>
    </p:spTree>
    <p:extLst>
      <p:ext uri="{BB962C8B-B14F-4D97-AF65-F5344CB8AC3E}">
        <p14:creationId xmlns:p14="http://schemas.microsoft.com/office/powerpoint/2010/main" val="13981603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F181D4-4EA6-D25B-370B-C31BF5128264}"/>
              </a:ext>
            </a:extLst>
          </p:cNvPr>
          <p:cNvSpPr>
            <a:spLocks noGrp="1"/>
          </p:cNvSpPr>
          <p:nvPr>
            <p:ph type="title"/>
          </p:nvPr>
        </p:nvSpPr>
        <p:spPr>
          <a:xfrm>
            <a:off x="464366" y="260648"/>
            <a:ext cx="7055380" cy="1400530"/>
          </a:xfrm>
        </p:spPr>
        <p:txBody>
          <a:bodyPr/>
          <a:lstStyle/>
          <a:p>
            <a:r>
              <a:rPr lang="en-GB" dirty="0" err="1"/>
              <a:t>Atrankos</a:t>
            </a:r>
            <a:r>
              <a:rPr lang="en-GB" dirty="0"/>
              <a:t> </a:t>
            </a:r>
            <a:r>
              <a:rPr lang="en-GB" dirty="0" err="1"/>
              <a:t>kriterijai</a:t>
            </a:r>
            <a:r>
              <a:rPr lang="en-GB" dirty="0"/>
              <a:t> (III)</a:t>
            </a:r>
          </a:p>
        </p:txBody>
      </p:sp>
      <p:graphicFrame>
        <p:nvGraphicFramePr>
          <p:cNvPr id="4" name="Content Placeholder 3">
            <a:extLst>
              <a:ext uri="{FF2B5EF4-FFF2-40B4-BE49-F238E27FC236}">
                <a16:creationId xmlns:a16="http://schemas.microsoft.com/office/drawing/2014/main" id="{D93DA9DD-C7D6-30F4-32C7-1075D0C85CA7}"/>
              </a:ext>
            </a:extLst>
          </p:cNvPr>
          <p:cNvGraphicFramePr>
            <a:graphicFrameLocks noGrp="1"/>
          </p:cNvGraphicFramePr>
          <p:nvPr>
            <p:ph idx="1"/>
            <p:extLst>
              <p:ext uri="{D42A27DB-BD31-4B8C-83A1-F6EECF244321}">
                <p14:modId xmlns:p14="http://schemas.microsoft.com/office/powerpoint/2010/main" val="3927220824"/>
              </p:ext>
            </p:extLst>
          </p:nvPr>
        </p:nvGraphicFramePr>
        <p:xfrm>
          <a:off x="179512" y="1124744"/>
          <a:ext cx="7488831" cy="5616624"/>
        </p:xfrm>
        <a:graphic>
          <a:graphicData uri="http://schemas.openxmlformats.org/drawingml/2006/table">
            <a:tbl>
              <a:tblPr/>
              <a:tblGrid>
                <a:gridCol w="746186">
                  <a:extLst>
                    <a:ext uri="{9D8B030D-6E8A-4147-A177-3AD203B41FA5}">
                      <a16:colId xmlns:a16="http://schemas.microsoft.com/office/drawing/2014/main" val="3993588707"/>
                    </a:ext>
                  </a:extLst>
                </a:gridCol>
                <a:gridCol w="2430755">
                  <a:extLst>
                    <a:ext uri="{9D8B030D-6E8A-4147-A177-3AD203B41FA5}">
                      <a16:colId xmlns:a16="http://schemas.microsoft.com/office/drawing/2014/main" val="1951154850"/>
                    </a:ext>
                  </a:extLst>
                </a:gridCol>
                <a:gridCol w="1068188">
                  <a:extLst>
                    <a:ext uri="{9D8B030D-6E8A-4147-A177-3AD203B41FA5}">
                      <a16:colId xmlns:a16="http://schemas.microsoft.com/office/drawing/2014/main" val="2132728249"/>
                    </a:ext>
                  </a:extLst>
                </a:gridCol>
                <a:gridCol w="1650627">
                  <a:extLst>
                    <a:ext uri="{9D8B030D-6E8A-4147-A177-3AD203B41FA5}">
                      <a16:colId xmlns:a16="http://schemas.microsoft.com/office/drawing/2014/main" val="3752048103"/>
                    </a:ext>
                  </a:extLst>
                </a:gridCol>
                <a:gridCol w="1593075">
                  <a:extLst>
                    <a:ext uri="{9D8B030D-6E8A-4147-A177-3AD203B41FA5}">
                      <a16:colId xmlns:a16="http://schemas.microsoft.com/office/drawing/2014/main" val="2197329744"/>
                    </a:ext>
                  </a:extLst>
                </a:gridCol>
              </a:tblGrid>
              <a:tr h="2483639">
                <a:tc rowSpan="2">
                  <a:txBody>
                    <a:bodyPr/>
                    <a:lstStyle/>
                    <a:p>
                      <a:pPr algn="ctr" fontAlgn="ctr"/>
                      <a:r>
                        <a:rPr lang="en-GB" sz="1800" b="1" i="0" u="none" strike="noStrike" dirty="0">
                          <a:solidFill>
                            <a:srgbClr val="000000"/>
                          </a:solidFill>
                          <a:effectLst/>
                          <a:latin typeface="Times New Roman" panose="02020603050405020304" pitchFamily="18" charset="0"/>
                        </a:rPr>
                        <a:t>5.3.</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rowSpan="2">
                  <a:txBody>
                    <a:bodyPr/>
                    <a:lstStyle/>
                    <a:p>
                      <a:pPr algn="ctr" fontAlgn="t"/>
                      <a:r>
                        <a:rPr lang="lt-LT" sz="1800" b="1" i="0" u="none" strike="noStrike" dirty="0">
                          <a:solidFill>
                            <a:srgbClr val="000000"/>
                          </a:solidFill>
                          <a:effectLst/>
                          <a:latin typeface="Times New Roman" panose="02020603050405020304" pitchFamily="18" charset="0"/>
                        </a:rPr>
                        <a:t>Į projektą įtraukiamos veiklos, susijusios su ekologiniu, aplinkosauginiu švietimu, sveikatingumo skatinimu arba gyvūnų gerove</a:t>
                      </a:r>
                    </a:p>
                  </a:txBody>
                  <a:tcPr marL="5137" marR="5137" marT="51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4D5"/>
                    </a:solidFill>
                  </a:tcPr>
                </a:tc>
                <a:tc rowSpan="2">
                  <a:txBody>
                    <a:bodyPr/>
                    <a:lstStyle/>
                    <a:p>
                      <a:pPr algn="ctr" fontAlgn="t"/>
                      <a:r>
                        <a:rPr lang="en-GB" sz="1800" b="1" i="0" u="none" strike="noStrike" dirty="0">
                          <a:solidFill>
                            <a:srgbClr val="000000"/>
                          </a:solidFill>
                          <a:effectLst/>
                          <a:latin typeface="Times New Roman" panose="02020603050405020304" pitchFamily="18" charset="0"/>
                        </a:rPr>
                        <a:t>20</a:t>
                      </a:r>
                    </a:p>
                  </a:txBody>
                  <a:tcPr marL="5137" marR="5137" marT="51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4D5"/>
                    </a:solidFill>
                  </a:tcPr>
                </a:tc>
                <a:tc>
                  <a:txBody>
                    <a:bodyPr/>
                    <a:lstStyle/>
                    <a:p>
                      <a:pPr algn="l" fontAlgn="t"/>
                      <a:r>
                        <a:rPr lang="en-GB" sz="1400" b="0" i="0" u="none" strike="noStrike">
                          <a:solidFill>
                            <a:srgbClr val="000000"/>
                          </a:solidFill>
                          <a:effectLst/>
                          <a:latin typeface="Times New Roman" panose="02020603050405020304" pitchFamily="18" charset="0"/>
                        </a:rPr>
                        <a:t>Atitiktis vietos projekto atrankos kriterijui vertinama pagal vietos projekto paraiškoje ir pridedamuose dokumentuose pateiktus duomenis.</a:t>
                      </a:r>
                    </a:p>
                  </a:txBody>
                  <a:tcPr marL="5137" marR="5137" marT="51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4D5"/>
                    </a:solidFill>
                  </a:tcPr>
                </a:tc>
                <a:tc>
                  <a:txBody>
                    <a:bodyPr/>
                    <a:lstStyle/>
                    <a:p>
                      <a:pPr algn="l" fontAlgn="ctr"/>
                      <a:r>
                        <a:rPr lang="lt-LT" sz="1400" b="0" i="0" u="none" strike="noStrike">
                          <a:solidFill>
                            <a:srgbClr val="000000"/>
                          </a:solidFill>
                          <a:effectLst/>
                          <a:latin typeface="Times New Roman" panose="02020603050405020304" pitchFamily="18" charset="0"/>
                        </a:rPr>
                        <a:t>Atitiktis atrankos kriterijui nustatoma paraiškos/ mokėjimo prašymų/ įgyvendinimo ataskaitų vertinimo metu pagal vietos projekto vykdytojo pateiktus duomenis ir/arba pridedamus dokumentus.</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BE4D5"/>
                    </a:solidFill>
                  </a:tcPr>
                </a:tc>
                <a:extLst>
                  <a:ext uri="{0D108BD9-81ED-4DB2-BD59-A6C34878D82A}">
                    <a16:rowId xmlns:a16="http://schemas.microsoft.com/office/drawing/2014/main" val="113825345"/>
                  </a:ext>
                </a:extLst>
              </a:tr>
              <a:tr h="3132985">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l" fontAlgn="t"/>
                      <a:r>
                        <a:rPr lang="lt-LT" sz="1400" b="0" i="0" u="none" strike="noStrike" dirty="0">
                          <a:solidFill>
                            <a:srgbClr val="000000"/>
                          </a:solidFill>
                          <a:effectLst/>
                          <a:latin typeface="Times New Roman" panose="02020603050405020304" pitchFamily="18" charset="0"/>
                        </a:rPr>
                        <a:t>Informacija tikrinama pagal vietos projekto paraiškos 3 lentelės „Vietos projekto idėjos aprašymas“ 3.4. punkto „Vietos projekto įgyvendinimo veiksmų planas“ ir 4 lentelės „Vietos projekto atitiktis vietos projektų atrankos kriterijams“ duomenis.</a:t>
                      </a:r>
                    </a:p>
                  </a:txBody>
                  <a:tcPr marL="5137" marR="5137" marT="51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BE4D5"/>
                    </a:solidFill>
                  </a:tcPr>
                </a:tc>
                <a:tc>
                  <a:txBody>
                    <a:bodyPr/>
                    <a:lstStyle/>
                    <a:p>
                      <a:pPr algn="l" fontAlgn="ctr"/>
                      <a:r>
                        <a:rPr lang="en-GB" sz="1400" b="0" i="0" u="none" strike="noStrike" dirty="0">
                          <a:solidFill>
                            <a:srgbClr val="000000"/>
                          </a:solidFill>
                          <a:effectLst/>
                          <a:latin typeface="Times New Roman" panose="02020603050405020304" pitchFamily="18" charset="0"/>
                        </a:rPr>
                        <a:t> </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BE4D5"/>
                    </a:solidFill>
                  </a:tcPr>
                </a:tc>
                <a:extLst>
                  <a:ext uri="{0D108BD9-81ED-4DB2-BD59-A6C34878D82A}">
                    <a16:rowId xmlns:a16="http://schemas.microsoft.com/office/drawing/2014/main" val="1419399887"/>
                  </a:ext>
                </a:extLst>
              </a:tr>
            </a:tbl>
          </a:graphicData>
        </a:graphic>
      </p:graphicFrame>
    </p:spTree>
    <p:extLst>
      <p:ext uri="{BB962C8B-B14F-4D97-AF65-F5344CB8AC3E}">
        <p14:creationId xmlns:p14="http://schemas.microsoft.com/office/powerpoint/2010/main" val="6836180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0A64CB-4B59-9F04-6817-4F8A4775F2DA}"/>
              </a:ext>
            </a:extLst>
          </p:cNvPr>
          <p:cNvSpPr>
            <a:spLocks noGrp="1"/>
          </p:cNvSpPr>
          <p:nvPr>
            <p:ph type="title"/>
          </p:nvPr>
        </p:nvSpPr>
        <p:spPr>
          <a:xfrm>
            <a:off x="432240" y="0"/>
            <a:ext cx="7055380" cy="1400530"/>
          </a:xfrm>
        </p:spPr>
        <p:txBody>
          <a:bodyPr/>
          <a:lstStyle/>
          <a:p>
            <a:r>
              <a:rPr lang="en-GB" dirty="0" err="1"/>
              <a:t>Atrankos</a:t>
            </a:r>
            <a:r>
              <a:rPr lang="en-GB" dirty="0"/>
              <a:t> </a:t>
            </a:r>
            <a:r>
              <a:rPr lang="en-GB" dirty="0" err="1"/>
              <a:t>kriterijai</a:t>
            </a:r>
            <a:r>
              <a:rPr lang="en-GB" dirty="0"/>
              <a:t> (IV)</a:t>
            </a:r>
          </a:p>
        </p:txBody>
      </p:sp>
      <p:graphicFrame>
        <p:nvGraphicFramePr>
          <p:cNvPr id="4" name="Content Placeholder 3">
            <a:extLst>
              <a:ext uri="{FF2B5EF4-FFF2-40B4-BE49-F238E27FC236}">
                <a16:creationId xmlns:a16="http://schemas.microsoft.com/office/drawing/2014/main" id="{2A6754CA-E363-A216-F5BB-3A8A84538137}"/>
              </a:ext>
            </a:extLst>
          </p:cNvPr>
          <p:cNvGraphicFramePr>
            <a:graphicFrameLocks noGrp="1"/>
          </p:cNvGraphicFramePr>
          <p:nvPr>
            <p:ph idx="1"/>
            <p:extLst>
              <p:ext uri="{D42A27DB-BD31-4B8C-83A1-F6EECF244321}">
                <p14:modId xmlns:p14="http://schemas.microsoft.com/office/powerpoint/2010/main" val="2877928628"/>
              </p:ext>
            </p:extLst>
          </p:nvPr>
        </p:nvGraphicFramePr>
        <p:xfrm>
          <a:off x="107502" y="980728"/>
          <a:ext cx="7992889" cy="5760642"/>
        </p:xfrm>
        <a:graphic>
          <a:graphicData uri="http://schemas.openxmlformats.org/drawingml/2006/table">
            <a:tbl>
              <a:tblPr/>
              <a:tblGrid>
                <a:gridCol w="621156">
                  <a:extLst>
                    <a:ext uri="{9D8B030D-6E8A-4147-A177-3AD203B41FA5}">
                      <a16:colId xmlns:a16="http://schemas.microsoft.com/office/drawing/2014/main" val="708960349"/>
                    </a:ext>
                  </a:extLst>
                </a:gridCol>
                <a:gridCol w="2083136">
                  <a:extLst>
                    <a:ext uri="{9D8B030D-6E8A-4147-A177-3AD203B41FA5}">
                      <a16:colId xmlns:a16="http://schemas.microsoft.com/office/drawing/2014/main" val="2058580457"/>
                    </a:ext>
                  </a:extLst>
                </a:gridCol>
                <a:gridCol w="1120580">
                  <a:extLst>
                    <a:ext uri="{9D8B030D-6E8A-4147-A177-3AD203B41FA5}">
                      <a16:colId xmlns:a16="http://schemas.microsoft.com/office/drawing/2014/main" val="3371972730"/>
                    </a:ext>
                  </a:extLst>
                </a:gridCol>
                <a:gridCol w="2223681">
                  <a:extLst>
                    <a:ext uri="{9D8B030D-6E8A-4147-A177-3AD203B41FA5}">
                      <a16:colId xmlns:a16="http://schemas.microsoft.com/office/drawing/2014/main" val="2017604540"/>
                    </a:ext>
                  </a:extLst>
                </a:gridCol>
                <a:gridCol w="1944336">
                  <a:extLst>
                    <a:ext uri="{9D8B030D-6E8A-4147-A177-3AD203B41FA5}">
                      <a16:colId xmlns:a16="http://schemas.microsoft.com/office/drawing/2014/main" val="1350511669"/>
                    </a:ext>
                  </a:extLst>
                </a:gridCol>
              </a:tblGrid>
              <a:tr h="2335822">
                <a:tc>
                  <a:txBody>
                    <a:bodyPr/>
                    <a:lstStyle/>
                    <a:p>
                      <a:pPr algn="l" fontAlgn="t"/>
                      <a:r>
                        <a:rPr lang="en-GB" sz="1800" b="1" i="0" u="none" strike="noStrike" dirty="0">
                          <a:solidFill>
                            <a:srgbClr val="000000"/>
                          </a:solidFill>
                          <a:effectLst/>
                          <a:latin typeface="Times New Roman" panose="02020603050405020304" pitchFamily="18" charset="0"/>
                        </a:rPr>
                        <a:t>5.4.</a:t>
                      </a:r>
                    </a:p>
                  </a:txBody>
                  <a:tcPr marL="5137" marR="5137" marT="51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t"/>
                      <a:r>
                        <a:rPr lang="lt-LT" sz="1800" b="1" i="0" u="none" strike="noStrike" dirty="0">
                          <a:solidFill>
                            <a:srgbClr val="000000"/>
                          </a:solidFill>
                          <a:effectLst/>
                          <a:latin typeface="Times New Roman" panose="02020603050405020304" pitchFamily="18" charset="0"/>
                        </a:rPr>
                        <a:t>Projekto veiklose dalyvavusių asmenų skaičius. </a:t>
                      </a:r>
                      <a:br>
                        <a:rPr lang="lt-LT" sz="1800" b="1" i="0" u="none" strike="noStrike" dirty="0">
                          <a:solidFill>
                            <a:srgbClr val="000000"/>
                          </a:solidFill>
                          <a:effectLst/>
                          <a:latin typeface="Times New Roman" panose="02020603050405020304" pitchFamily="18" charset="0"/>
                        </a:rPr>
                      </a:br>
                      <a:r>
                        <a:rPr lang="lt-LT" sz="1800" b="1" i="0" u="none" strike="noStrike" dirty="0">
                          <a:solidFill>
                            <a:srgbClr val="000000"/>
                          </a:solidFill>
                          <a:effectLst/>
                          <a:latin typeface="Times New Roman" panose="02020603050405020304" pitchFamily="18" charset="0"/>
                        </a:rPr>
                        <a:t>Šis atrankos kriterijus detalizuojamas taip:</a:t>
                      </a:r>
                      <a:br>
                        <a:rPr lang="lt-LT" sz="1800" b="1" i="0" u="none" strike="noStrike" dirty="0">
                          <a:solidFill>
                            <a:srgbClr val="000000"/>
                          </a:solidFill>
                          <a:effectLst/>
                          <a:latin typeface="Times New Roman" panose="02020603050405020304" pitchFamily="18" charset="0"/>
                        </a:rPr>
                      </a:br>
                      <a:endParaRPr lang="lt-LT" sz="1800" b="1" i="0" u="none" strike="noStrike" dirty="0">
                        <a:solidFill>
                          <a:srgbClr val="000000"/>
                        </a:solidFill>
                        <a:effectLst/>
                        <a:latin typeface="Times New Roman" panose="02020603050405020304" pitchFamily="18" charset="0"/>
                      </a:endParaRPr>
                    </a:p>
                  </a:txBody>
                  <a:tcPr marL="5137" marR="5137" marT="51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t"/>
                      <a:r>
                        <a:rPr lang="en-GB" sz="1800" b="1" i="0" u="none" strike="noStrike" dirty="0">
                          <a:solidFill>
                            <a:srgbClr val="000000"/>
                          </a:solidFill>
                          <a:effectLst/>
                          <a:latin typeface="Times New Roman" panose="02020603050405020304" pitchFamily="18" charset="0"/>
                        </a:rPr>
                        <a:t>30</a:t>
                      </a:r>
                    </a:p>
                  </a:txBody>
                  <a:tcPr marL="5137" marR="5137" marT="51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t"/>
                      <a:r>
                        <a:rPr lang="en-GB" sz="1400" b="0" i="0" u="none" strike="noStrike" dirty="0" err="1">
                          <a:solidFill>
                            <a:srgbClr val="000000"/>
                          </a:solidFill>
                          <a:effectLst/>
                          <a:latin typeface="Times New Roman" panose="02020603050405020304" pitchFamily="18" charset="0"/>
                        </a:rPr>
                        <a:t>Atitiktis</a:t>
                      </a:r>
                      <a:r>
                        <a:rPr lang="en-GB" sz="1400" b="0" i="0" u="none" strike="noStrike" dirty="0">
                          <a:solidFill>
                            <a:srgbClr val="000000"/>
                          </a:solidFill>
                          <a:effectLst/>
                          <a:latin typeface="Times New Roman" panose="02020603050405020304" pitchFamily="18" charset="0"/>
                        </a:rPr>
                        <a:t> </a:t>
                      </a:r>
                      <a:r>
                        <a:rPr lang="en-GB" sz="1400" b="0" i="0" u="none" strike="noStrike" dirty="0" err="1">
                          <a:solidFill>
                            <a:srgbClr val="000000"/>
                          </a:solidFill>
                          <a:effectLst/>
                          <a:latin typeface="Times New Roman" panose="02020603050405020304" pitchFamily="18" charset="0"/>
                        </a:rPr>
                        <a:t>vietos</a:t>
                      </a:r>
                      <a:r>
                        <a:rPr lang="en-GB" sz="1400" b="0" i="0" u="none" strike="noStrike" dirty="0">
                          <a:solidFill>
                            <a:srgbClr val="000000"/>
                          </a:solidFill>
                          <a:effectLst/>
                          <a:latin typeface="Times New Roman" panose="02020603050405020304" pitchFamily="18" charset="0"/>
                        </a:rPr>
                        <a:t> </a:t>
                      </a:r>
                      <a:r>
                        <a:rPr lang="en-GB" sz="1400" b="0" i="0" u="none" strike="noStrike" dirty="0" err="1">
                          <a:solidFill>
                            <a:srgbClr val="000000"/>
                          </a:solidFill>
                          <a:effectLst/>
                          <a:latin typeface="Times New Roman" panose="02020603050405020304" pitchFamily="18" charset="0"/>
                        </a:rPr>
                        <a:t>projekto</a:t>
                      </a:r>
                      <a:r>
                        <a:rPr lang="en-GB" sz="1400" b="0" i="0" u="none" strike="noStrike" dirty="0">
                          <a:solidFill>
                            <a:srgbClr val="000000"/>
                          </a:solidFill>
                          <a:effectLst/>
                          <a:latin typeface="Times New Roman" panose="02020603050405020304" pitchFamily="18" charset="0"/>
                        </a:rPr>
                        <a:t> </a:t>
                      </a:r>
                      <a:r>
                        <a:rPr lang="en-GB" sz="1400" b="0" i="0" u="none" strike="noStrike" dirty="0" err="1">
                          <a:solidFill>
                            <a:srgbClr val="000000"/>
                          </a:solidFill>
                          <a:effectLst/>
                          <a:latin typeface="Times New Roman" panose="02020603050405020304" pitchFamily="18" charset="0"/>
                        </a:rPr>
                        <a:t>atrankos</a:t>
                      </a:r>
                      <a:r>
                        <a:rPr lang="en-GB" sz="1400" b="0" i="0" u="none" strike="noStrike" dirty="0">
                          <a:solidFill>
                            <a:srgbClr val="000000"/>
                          </a:solidFill>
                          <a:effectLst/>
                          <a:latin typeface="Times New Roman" panose="02020603050405020304" pitchFamily="18" charset="0"/>
                        </a:rPr>
                        <a:t> </a:t>
                      </a:r>
                      <a:r>
                        <a:rPr lang="en-GB" sz="1400" b="0" i="0" u="none" strike="noStrike" dirty="0" err="1">
                          <a:solidFill>
                            <a:srgbClr val="000000"/>
                          </a:solidFill>
                          <a:effectLst/>
                          <a:latin typeface="Times New Roman" panose="02020603050405020304" pitchFamily="18" charset="0"/>
                        </a:rPr>
                        <a:t>kriterijui</a:t>
                      </a:r>
                      <a:r>
                        <a:rPr lang="en-GB" sz="1400" b="0" i="0" u="none" strike="noStrike" dirty="0">
                          <a:solidFill>
                            <a:srgbClr val="000000"/>
                          </a:solidFill>
                          <a:effectLst/>
                          <a:latin typeface="Times New Roman" panose="02020603050405020304" pitchFamily="18" charset="0"/>
                        </a:rPr>
                        <a:t> </a:t>
                      </a:r>
                      <a:r>
                        <a:rPr lang="en-GB" sz="1400" b="0" i="0" u="none" strike="noStrike" dirty="0" err="1">
                          <a:solidFill>
                            <a:srgbClr val="000000"/>
                          </a:solidFill>
                          <a:effectLst/>
                          <a:latin typeface="Times New Roman" panose="02020603050405020304" pitchFamily="18" charset="0"/>
                        </a:rPr>
                        <a:t>vertinama</a:t>
                      </a:r>
                      <a:r>
                        <a:rPr lang="en-GB" sz="1400" b="0" i="0" u="none" strike="noStrike" dirty="0">
                          <a:solidFill>
                            <a:srgbClr val="000000"/>
                          </a:solidFill>
                          <a:effectLst/>
                          <a:latin typeface="Times New Roman" panose="02020603050405020304" pitchFamily="18" charset="0"/>
                        </a:rPr>
                        <a:t> </a:t>
                      </a:r>
                      <a:r>
                        <a:rPr lang="en-GB" sz="1400" b="0" i="0" u="none" strike="noStrike" dirty="0" err="1">
                          <a:solidFill>
                            <a:srgbClr val="000000"/>
                          </a:solidFill>
                          <a:effectLst/>
                          <a:latin typeface="Times New Roman" panose="02020603050405020304" pitchFamily="18" charset="0"/>
                        </a:rPr>
                        <a:t>pagal</a:t>
                      </a:r>
                      <a:r>
                        <a:rPr lang="en-GB" sz="1400" b="0" i="0" u="none" strike="noStrike" dirty="0">
                          <a:solidFill>
                            <a:srgbClr val="000000"/>
                          </a:solidFill>
                          <a:effectLst/>
                          <a:latin typeface="Times New Roman" panose="02020603050405020304" pitchFamily="18" charset="0"/>
                        </a:rPr>
                        <a:t> </a:t>
                      </a:r>
                      <a:r>
                        <a:rPr lang="en-GB" sz="1400" b="0" i="0" u="none" strike="noStrike" dirty="0" err="1">
                          <a:solidFill>
                            <a:srgbClr val="000000"/>
                          </a:solidFill>
                          <a:effectLst/>
                          <a:latin typeface="Times New Roman" panose="02020603050405020304" pitchFamily="18" charset="0"/>
                        </a:rPr>
                        <a:t>vietos</a:t>
                      </a:r>
                      <a:r>
                        <a:rPr lang="en-GB" sz="1400" b="0" i="0" u="none" strike="noStrike" dirty="0">
                          <a:solidFill>
                            <a:srgbClr val="000000"/>
                          </a:solidFill>
                          <a:effectLst/>
                          <a:latin typeface="Times New Roman" panose="02020603050405020304" pitchFamily="18" charset="0"/>
                        </a:rPr>
                        <a:t> </a:t>
                      </a:r>
                      <a:r>
                        <a:rPr lang="en-GB" sz="1400" b="0" i="0" u="none" strike="noStrike" dirty="0" err="1">
                          <a:solidFill>
                            <a:srgbClr val="000000"/>
                          </a:solidFill>
                          <a:effectLst/>
                          <a:latin typeface="Times New Roman" panose="02020603050405020304" pitchFamily="18" charset="0"/>
                        </a:rPr>
                        <a:t>projekto</a:t>
                      </a:r>
                      <a:r>
                        <a:rPr lang="en-GB" sz="1400" b="0" i="0" u="none" strike="noStrike" dirty="0">
                          <a:solidFill>
                            <a:srgbClr val="000000"/>
                          </a:solidFill>
                          <a:effectLst/>
                          <a:latin typeface="Times New Roman" panose="02020603050405020304" pitchFamily="18" charset="0"/>
                        </a:rPr>
                        <a:t> </a:t>
                      </a:r>
                      <a:r>
                        <a:rPr lang="en-GB" sz="1400" b="0" i="0" u="none" strike="noStrike" dirty="0" err="1">
                          <a:solidFill>
                            <a:srgbClr val="000000"/>
                          </a:solidFill>
                          <a:effectLst/>
                          <a:latin typeface="Times New Roman" panose="02020603050405020304" pitchFamily="18" charset="0"/>
                        </a:rPr>
                        <a:t>paraiškoje</a:t>
                      </a:r>
                      <a:r>
                        <a:rPr lang="en-GB" sz="1400" b="0" i="0" u="none" strike="noStrike" dirty="0">
                          <a:solidFill>
                            <a:srgbClr val="000000"/>
                          </a:solidFill>
                          <a:effectLst/>
                          <a:latin typeface="Times New Roman" panose="02020603050405020304" pitchFamily="18" charset="0"/>
                        </a:rPr>
                        <a:t> </a:t>
                      </a:r>
                      <a:r>
                        <a:rPr lang="en-GB" sz="1400" b="0" i="0" u="none" strike="noStrike" dirty="0" err="1">
                          <a:solidFill>
                            <a:srgbClr val="000000"/>
                          </a:solidFill>
                          <a:effectLst/>
                          <a:latin typeface="Times New Roman" panose="02020603050405020304" pitchFamily="18" charset="0"/>
                        </a:rPr>
                        <a:t>ir</a:t>
                      </a:r>
                      <a:r>
                        <a:rPr lang="en-GB" sz="1400" b="0" i="0" u="none" strike="noStrike" dirty="0">
                          <a:solidFill>
                            <a:srgbClr val="000000"/>
                          </a:solidFill>
                          <a:effectLst/>
                          <a:latin typeface="Times New Roman" panose="02020603050405020304" pitchFamily="18" charset="0"/>
                        </a:rPr>
                        <a:t> </a:t>
                      </a:r>
                      <a:r>
                        <a:rPr lang="en-GB" sz="1400" b="0" i="0" u="none" strike="noStrike" dirty="0" err="1">
                          <a:solidFill>
                            <a:srgbClr val="000000"/>
                          </a:solidFill>
                          <a:effectLst/>
                          <a:latin typeface="Times New Roman" panose="02020603050405020304" pitchFamily="18" charset="0"/>
                        </a:rPr>
                        <a:t>pridedamuose</a:t>
                      </a:r>
                      <a:r>
                        <a:rPr lang="en-GB" sz="1400" b="0" i="0" u="none" strike="noStrike" dirty="0">
                          <a:solidFill>
                            <a:srgbClr val="000000"/>
                          </a:solidFill>
                          <a:effectLst/>
                          <a:latin typeface="Times New Roman" panose="02020603050405020304" pitchFamily="18" charset="0"/>
                        </a:rPr>
                        <a:t> </a:t>
                      </a:r>
                      <a:r>
                        <a:rPr lang="en-GB" sz="1400" b="0" i="0" u="none" strike="noStrike" dirty="0" err="1">
                          <a:solidFill>
                            <a:srgbClr val="000000"/>
                          </a:solidFill>
                          <a:effectLst/>
                          <a:latin typeface="Times New Roman" panose="02020603050405020304" pitchFamily="18" charset="0"/>
                        </a:rPr>
                        <a:t>dokumentuose</a:t>
                      </a:r>
                      <a:r>
                        <a:rPr lang="en-GB" sz="1400" b="0" i="0" u="none" strike="noStrike" dirty="0">
                          <a:solidFill>
                            <a:srgbClr val="000000"/>
                          </a:solidFill>
                          <a:effectLst/>
                          <a:latin typeface="Times New Roman" panose="02020603050405020304" pitchFamily="18" charset="0"/>
                        </a:rPr>
                        <a:t> </a:t>
                      </a:r>
                      <a:r>
                        <a:rPr lang="en-GB" sz="1400" b="0" i="0" u="none" strike="noStrike" dirty="0" err="1">
                          <a:solidFill>
                            <a:srgbClr val="000000"/>
                          </a:solidFill>
                          <a:effectLst/>
                          <a:latin typeface="Times New Roman" panose="02020603050405020304" pitchFamily="18" charset="0"/>
                        </a:rPr>
                        <a:t>pateiktus</a:t>
                      </a:r>
                      <a:r>
                        <a:rPr lang="en-GB" sz="1400" b="0" i="0" u="none" strike="noStrike" dirty="0">
                          <a:solidFill>
                            <a:srgbClr val="000000"/>
                          </a:solidFill>
                          <a:effectLst/>
                          <a:latin typeface="Times New Roman" panose="02020603050405020304" pitchFamily="18" charset="0"/>
                        </a:rPr>
                        <a:t> </a:t>
                      </a:r>
                      <a:r>
                        <a:rPr lang="en-GB" sz="1400" b="0" i="0" u="none" strike="noStrike" dirty="0" err="1">
                          <a:solidFill>
                            <a:srgbClr val="000000"/>
                          </a:solidFill>
                          <a:effectLst/>
                          <a:latin typeface="Times New Roman" panose="02020603050405020304" pitchFamily="18" charset="0"/>
                        </a:rPr>
                        <a:t>duomenis</a:t>
                      </a:r>
                      <a:r>
                        <a:rPr lang="en-GB" sz="1400" b="0" i="0" u="none" strike="noStrike" dirty="0">
                          <a:solidFill>
                            <a:srgbClr val="000000"/>
                          </a:solidFill>
                          <a:effectLst/>
                          <a:latin typeface="Times New Roman" panose="02020603050405020304" pitchFamily="18" charset="0"/>
                        </a:rPr>
                        <a:t>.</a:t>
                      </a:r>
                    </a:p>
                  </a:txBody>
                  <a:tcPr marL="5137" marR="5137" marT="51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4D5"/>
                    </a:solidFill>
                  </a:tcPr>
                </a:tc>
                <a:tc rowSpan="4">
                  <a:txBody>
                    <a:bodyPr/>
                    <a:lstStyle/>
                    <a:p>
                      <a:pPr algn="ctr" fontAlgn="ctr"/>
                      <a:r>
                        <a:rPr lang="lt-LT" sz="1400" b="0" i="0" u="none" strike="noStrike" dirty="0">
                          <a:solidFill>
                            <a:srgbClr val="000000"/>
                          </a:solidFill>
                          <a:effectLst/>
                          <a:latin typeface="Times New Roman" panose="02020603050405020304" pitchFamily="18" charset="0"/>
                        </a:rPr>
                        <a:t>Atitiktis atrankos kriterijui nustatoma paraiškos/ mokėjimo prašymų/ įgyvendinimo ataskaitų vertinimo metu pagal vietos projekto vykdytojo pateiktus duomenis ir/arba pridedamus dokumentus.</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4D5"/>
                    </a:solidFill>
                  </a:tcPr>
                </a:tc>
                <a:extLst>
                  <a:ext uri="{0D108BD9-81ED-4DB2-BD59-A6C34878D82A}">
                    <a16:rowId xmlns:a16="http://schemas.microsoft.com/office/drawing/2014/main" val="303166401"/>
                  </a:ext>
                </a:extLst>
              </a:tr>
              <a:tr h="978521">
                <a:tc>
                  <a:txBody>
                    <a:bodyPr/>
                    <a:lstStyle/>
                    <a:p>
                      <a:pPr algn="l" fontAlgn="b"/>
                      <a:r>
                        <a:rPr lang="en-GB" sz="1800" b="0" i="0" u="none" strike="noStrike">
                          <a:solidFill>
                            <a:srgbClr val="000000"/>
                          </a:solidFill>
                          <a:effectLst/>
                          <a:latin typeface="Times New Roman" panose="02020603050405020304" pitchFamily="18" charset="0"/>
                        </a:rPr>
                        <a:t>5.4.1.</a:t>
                      </a:r>
                    </a:p>
                  </a:txBody>
                  <a:tcPr marL="5137" marR="5137" marT="51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b"/>
                      <a:r>
                        <a:rPr lang="lt-LT" sz="1800" b="0" i="0" u="none" strike="noStrike" dirty="0">
                          <a:solidFill>
                            <a:srgbClr val="000000"/>
                          </a:solidFill>
                          <a:effectLst/>
                          <a:latin typeface="Times New Roman" panose="02020603050405020304" pitchFamily="18" charset="0"/>
                        </a:rPr>
                        <a:t>30 ir daugiau asmenų </a:t>
                      </a:r>
                    </a:p>
                  </a:txBody>
                  <a:tcPr marL="5137" marR="5137" marT="51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b"/>
                      <a:r>
                        <a:rPr lang="en-GB" sz="1800" b="0" i="0" u="none" strike="noStrike" dirty="0">
                          <a:solidFill>
                            <a:srgbClr val="000000"/>
                          </a:solidFill>
                          <a:effectLst/>
                          <a:latin typeface="Times New Roman" panose="02020603050405020304" pitchFamily="18" charset="0"/>
                        </a:rPr>
                        <a:t>30</a:t>
                      </a:r>
                    </a:p>
                  </a:txBody>
                  <a:tcPr marL="5137" marR="5137" marT="51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rowSpan="3">
                  <a:txBody>
                    <a:bodyPr/>
                    <a:lstStyle/>
                    <a:p>
                      <a:pPr algn="ctr" fontAlgn="t"/>
                      <a:r>
                        <a:rPr lang="lt-LT" sz="1400" b="0" i="0" u="none" strike="noStrike" dirty="0">
                          <a:solidFill>
                            <a:srgbClr val="000000"/>
                          </a:solidFill>
                          <a:effectLst/>
                          <a:latin typeface="Times New Roman" panose="02020603050405020304" pitchFamily="18" charset="0"/>
                        </a:rPr>
                        <a:t>Informacija taip pat tikrinama pagal vietos projekto paraiškos 3 lentelės „Vietos projekto idėjos aprašymas“ 3.4. punkto „Vietos projekto įgyvendinimo veiksmų planas“, 5 lentelės „Vietos projekto atitiktis vietos projektų atrankos kriterijams“ duomenis bei kitus dokumentus, nurodančius  dalyvių skaičių.</a:t>
                      </a:r>
                    </a:p>
                  </a:txBody>
                  <a:tcPr marL="5137" marR="5137" marT="51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vMerge="1">
                  <a:txBody>
                    <a:bodyPr/>
                    <a:lstStyle/>
                    <a:p>
                      <a:endParaRPr lang="en-GB"/>
                    </a:p>
                  </a:txBody>
                  <a:tcPr/>
                </a:tc>
                <a:extLst>
                  <a:ext uri="{0D108BD9-81ED-4DB2-BD59-A6C34878D82A}">
                    <a16:rowId xmlns:a16="http://schemas.microsoft.com/office/drawing/2014/main" val="983685078"/>
                  </a:ext>
                </a:extLst>
              </a:tr>
              <a:tr h="1036766">
                <a:tc>
                  <a:txBody>
                    <a:bodyPr/>
                    <a:lstStyle/>
                    <a:p>
                      <a:pPr algn="l" fontAlgn="b"/>
                      <a:r>
                        <a:rPr lang="en-GB" sz="1800" b="0" i="0" u="none" strike="noStrike">
                          <a:solidFill>
                            <a:srgbClr val="000000"/>
                          </a:solidFill>
                          <a:effectLst/>
                          <a:latin typeface="Times New Roman" panose="02020603050405020304" pitchFamily="18" charset="0"/>
                        </a:rPr>
                        <a:t>5.4.2.</a:t>
                      </a:r>
                    </a:p>
                  </a:txBody>
                  <a:tcPr marL="5137" marR="5137" marT="51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b"/>
                      <a:r>
                        <a:rPr lang="fi-FI" sz="1800" b="0" i="0" u="none" strike="noStrike">
                          <a:solidFill>
                            <a:srgbClr val="000000"/>
                          </a:solidFill>
                          <a:effectLst/>
                          <a:latin typeface="Times New Roman" panose="02020603050405020304" pitchFamily="18" charset="0"/>
                        </a:rPr>
                        <a:t>Ne mažiau kaip 20 asmenų</a:t>
                      </a:r>
                    </a:p>
                  </a:txBody>
                  <a:tcPr marL="5137" marR="5137" marT="51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b"/>
                      <a:r>
                        <a:rPr lang="en-GB" sz="1800" b="0" i="0" u="none" strike="noStrike" dirty="0">
                          <a:solidFill>
                            <a:srgbClr val="000000"/>
                          </a:solidFill>
                          <a:effectLst/>
                          <a:latin typeface="Times New Roman" panose="02020603050405020304" pitchFamily="18" charset="0"/>
                        </a:rPr>
                        <a:t>20</a:t>
                      </a:r>
                    </a:p>
                  </a:txBody>
                  <a:tcPr marL="5137" marR="5137" marT="51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896895933"/>
                  </a:ext>
                </a:extLst>
              </a:tr>
              <a:tr h="1409533">
                <a:tc>
                  <a:txBody>
                    <a:bodyPr/>
                    <a:lstStyle/>
                    <a:p>
                      <a:pPr algn="l" fontAlgn="b"/>
                      <a:r>
                        <a:rPr lang="en-GB" sz="1800" b="0" i="0" u="none" strike="noStrike">
                          <a:solidFill>
                            <a:srgbClr val="000000"/>
                          </a:solidFill>
                          <a:effectLst/>
                          <a:latin typeface="Times New Roman" panose="02020603050405020304" pitchFamily="18" charset="0"/>
                        </a:rPr>
                        <a:t>5.4.3.</a:t>
                      </a:r>
                    </a:p>
                  </a:txBody>
                  <a:tcPr marL="5137" marR="5137" marT="51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b"/>
                      <a:r>
                        <a:rPr lang="fi-FI" sz="1800" b="0" i="0" u="none" strike="noStrike" dirty="0">
                          <a:solidFill>
                            <a:srgbClr val="000000"/>
                          </a:solidFill>
                          <a:effectLst/>
                          <a:latin typeface="Times New Roman" panose="02020603050405020304" pitchFamily="18" charset="0"/>
                        </a:rPr>
                        <a:t>Ne mažiau kaip 15 asmenų</a:t>
                      </a:r>
                    </a:p>
                  </a:txBody>
                  <a:tcPr marL="5137" marR="5137" marT="51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b"/>
                      <a:r>
                        <a:rPr lang="en-GB" sz="1800" b="0" i="0" u="none" strike="noStrike" dirty="0">
                          <a:solidFill>
                            <a:srgbClr val="000000"/>
                          </a:solidFill>
                          <a:effectLst/>
                          <a:latin typeface="Times New Roman" panose="02020603050405020304" pitchFamily="18" charset="0"/>
                        </a:rPr>
                        <a:t>10</a:t>
                      </a:r>
                    </a:p>
                  </a:txBody>
                  <a:tcPr marL="5137" marR="5137" marT="51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1549487871"/>
                  </a:ext>
                </a:extLst>
              </a:tr>
            </a:tbl>
          </a:graphicData>
        </a:graphic>
      </p:graphicFrame>
    </p:spTree>
    <p:extLst>
      <p:ext uri="{BB962C8B-B14F-4D97-AF65-F5344CB8AC3E}">
        <p14:creationId xmlns:p14="http://schemas.microsoft.com/office/powerpoint/2010/main" val="14111795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9D592-F8EA-40E9-8DCF-4CFC8092CBE8}"/>
              </a:ext>
            </a:extLst>
          </p:cNvPr>
          <p:cNvSpPr>
            <a:spLocks noGrp="1"/>
          </p:cNvSpPr>
          <p:nvPr>
            <p:ph type="title"/>
          </p:nvPr>
        </p:nvSpPr>
        <p:spPr/>
        <p:txBody>
          <a:bodyPr>
            <a:normAutofit/>
          </a:bodyPr>
          <a:lstStyle/>
          <a:p>
            <a:pPr algn="ctr"/>
            <a:r>
              <a:rPr lang="en-GB" dirty="0"/>
              <a:t>VIETOS PROJEKTŲ ATITIKTIS ATRANKOS KRITERIJAMS</a:t>
            </a:r>
          </a:p>
        </p:txBody>
      </p:sp>
      <p:sp>
        <p:nvSpPr>
          <p:cNvPr id="5" name="Arrow: Right 4">
            <a:extLst>
              <a:ext uri="{FF2B5EF4-FFF2-40B4-BE49-F238E27FC236}">
                <a16:creationId xmlns:a16="http://schemas.microsoft.com/office/drawing/2014/main" id="{F28A10E2-9AC0-DF7C-BF60-9722C4B10551}"/>
              </a:ext>
            </a:extLst>
          </p:cNvPr>
          <p:cNvSpPr/>
          <p:nvPr/>
        </p:nvSpPr>
        <p:spPr>
          <a:xfrm>
            <a:off x="683568" y="3751498"/>
            <a:ext cx="8064896" cy="149248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Rounded Corners 5">
            <a:extLst>
              <a:ext uri="{FF2B5EF4-FFF2-40B4-BE49-F238E27FC236}">
                <a16:creationId xmlns:a16="http://schemas.microsoft.com/office/drawing/2014/main" id="{F1B1CC54-092A-5EBA-9042-DB155C7B53BE}"/>
              </a:ext>
            </a:extLst>
          </p:cNvPr>
          <p:cNvSpPr/>
          <p:nvPr/>
        </p:nvSpPr>
        <p:spPr>
          <a:xfrm>
            <a:off x="401287" y="5347870"/>
            <a:ext cx="2141944" cy="13457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latin typeface="+mj-lt"/>
              </a:rPr>
              <a:t>40 BALŲ</a:t>
            </a:r>
          </a:p>
        </p:txBody>
      </p:sp>
      <p:sp>
        <p:nvSpPr>
          <p:cNvPr id="7" name="Rectangle: Rounded Corners 6">
            <a:extLst>
              <a:ext uri="{FF2B5EF4-FFF2-40B4-BE49-F238E27FC236}">
                <a16:creationId xmlns:a16="http://schemas.microsoft.com/office/drawing/2014/main" id="{32ADD1AA-9B42-342B-AEEE-E30E93AEE3A9}"/>
              </a:ext>
            </a:extLst>
          </p:cNvPr>
          <p:cNvSpPr/>
          <p:nvPr/>
        </p:nvSpPr>
        <p:spPr>
          <a:xfrm>
            <a:off x="6600770" y="5320891"/>
            <a:ext cx="2376264" cy="13723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latin typeface="+mj-lt"/>
              </a:rPr>
              <a:t>100 BALŲ</a:t>
            </a:r>
          </a:p>
        </p:txBody>
      </p:sp>
      <p:sp>
        <p:nvSpPr>
          <p:cNvPr id="8" name="Rectangle: Rounded Corners 7">
            <a:extLst>
              <a:ext uri="{FF2B5EF4-FFF2-40B4-BE49-F238E27FC236}">
                <a16:creationId xmlns:a16="http://schemas.microsoft.com/office/drawing/2014/main" id="{F6F00E0F-D3A7-77B0-7995-C9344E6BE0C7}"/>
              </a:ext>
            </a:extLst>
          </p:cNvPr>
          <p:cNvSpPr/>
          <p:nvPr/>
        </p:nvSpPr>
        <p:spPr>
          <a:xfrm>
            <a:off x="518982" y="2095570"/>
            <a:ext cx="7615682" cy="155303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dirty="0">
                <a:latin typeface="+mj-lt"/>
              </a:rPr>
              <a:t>D</a:t>
            </a:r>
            <a:r>
              <a:rPr lang="lt-LT" sz="2200" dirty="0">
                <a:latin typeface="+mj-lt"/>
              </a:rPr>
              <a:t>idžiausia galima surinkti balų suma pagal visus vietos</a:t>
            </a:r>
          </a:p>
          <a:p>
            <a:pPr algn="ctr"/>
            <a:r>
              <a:rPr lang="lt-LT" sz="2200" dirty="0">
                <a:latin typeface="+mj-lt"/>
              </a:rPr>
              <a:t>projektų atrankos kriterijus – </a:t>
            </a:r>
            <a:r>
              <a:rPr lang="lt-LT" sz="2600" dirty="0">
                <a:latin typeface="+mj-lt"/>
              </a:rPr>
              <a:t>100 balų</a:t>
            </a:r>
            <a:r>
              <a:rPr lang="lt-LT" sz="2200" dirty="0">
                <a:latin typeface="+mj-lt"/>
              </a:rPr>
              <a:t>, mažiausias</a:t>
            </a:r>
          </a:p>
          <a:p>
            <a:pPr algn="ctr"/>
            <a:r>
              <a:rPr lang="lt-LT" sz="2200" dirty="0">
                <a:latin typeface="+mj-lt"/>
              </a:rPr>
              <a:t>privalomas surinkti balų skaičius pagal vietos projektų</a:t>
            </a:r>
          </a:p>
          <a:p>
            <a:pPr algn="ctr"/>
            <a:r>
              <a:rPr lang="lt-LT" sz="2200" dirty="0">
                <a:latin typeface="+mj-lt"/>
              </a:rPr>
              <a:t>atrankos kriterijus – </a:t>
            </a:r>
            <a:r>
              <a:rPr lang="lt-LT" sz="2600" dirty="0">
                <a:latin typeface="+mj-lt"/>
              </a:rPr>
              <a:t>40 balų</a:t>
            </a:r>
            <a:r>
              <a:rPr lang="lt-LT" sz="2200" dirty="0">
                <a:latin typeface="+mj-lt"/>
              </a:rPr>
              <a:t>.</a:t>
            </a:r>
            <a:endParaRPr lang="en-GB" sz="2200" dirty="0">
              <a:latin typeface="+mj-lt"/>
            </a:endParaRPr>
          </a:p>
        </p:txBody>
      </p:sp>
    </p:spTree>
    <p:extLst>
      <p:ext uri="{BB962C8B-B14F-4D97-AF65-F5344CB8AC3E}">
        <p14:creationId xmlns:p14="http://schemas.microsoft.com/office/powerpoint/2010/main" val="23882320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16286-DAB1-F5A4-3B5E-80A8882BDE47}"/>
              </a:ext>
            </a:extLst>
          </p:cNvPr>
          <p:cNvSpPr>
            <a:spLocks noGrp="1"/>
          </p:cNvSpPr>
          <p:nvPr>
            <p:ph type="title"/>
          </p:nvPr>
        </p:nvSpPr>
        <p:spPr/>
        <p:txBody>
          <a:bodyPr/>
          <a:lstStyle/>
          <a:p>
            <a:pPr algn="ctr"/>
            <a:r>
              <a:rPr lang="en-GB" dirty="0" err="1"/>
              <a:t>Tinkamų</a:t>
            </a:r>
            <a:r>
              <a:rPr lang="en-GB" dirty="0"/>
              <a:t> finansuoti išlaidų kategorijos</a:t>
            </a:r>
          </a:p>
        </p:txBody>
      </p:sp>
      <p:sp>
        <p:nvSpPr>
          <p:cNvPr id="10" name="Arrow: Pentagon 9">
            <a:extLst>
              <a:ext uri="{FF2B5EF4-FFF2-40B4-BE49-F238E27FC236}">
                <a16:creationId xmlns:a16="http://schemas.microsoft.com/office/drawing/2014/main" id="{9C9070E2-622E-56E6-B259-346546946433}"/>
              </a:ext>
            </a:extLst>
          </p:cNvPr>
          <p:cNvSpPr/>
          <p:nvPr/>
        </p:nvSpPr>
        <p:spPr>
          <a:xfrm>
            <a:off x="1" y="2068242"/>
            <a:ext cx="6732238" cy="2121399"/>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t>1</a:t>
            </a:r>
            <a:r>
              <a:rPr lang="en-GB" sz="2000" dirty="0"/>
              <a:t>. </a:t>
            </a:r>
            <a:r>
              <a:rPr lang="lt-LT" sz="2000" b="1" dirty="0"/>
              <a:t>paslaugų įsigijimas, prekės, sunaudojamos projekto metu</a:t>
            </a:r>
            <a:r>
              <a:rPr lang="en-GB" sz="2000" b="1" dirty="0"/>
              <a:t>.</a:t>
            </a:r>
          </a:p>
          <a:p>
            <a:r>
              <a:rPr lang="en-GB" b="1" dirty="0"/>
              <a:t>SVARBU: </a:t>
            </a:r>
          </a:p>
          <a:p>
            <a:pPr marL="342900" indent="-342900">
              <a:buFont typeface="Wingdings" panose="05000000000000000000" pitchFamily="2" charset="2"/>
              <a:buChar char="v"/>
            </a:pPr>
            <a:r>
              <a:rPr lang="lt-LT" dirty="0"/>
              <a:t>Kiekvienai išlaidų eilutei pagrįsti reikalingi 3 komerciniai pasiūlymai</a:t>
            </a:r>
            <a:r>
              <a:rPr lang="en-GB" dirty="0"/>
              <a:t>;</a:t>
            </a:r>
          </a:p>
          <a:p>
            <a:pPr marL="342900" indent="-342900">
              <a:buFont typeface="Wingdings" panose="05000000000000000000" pitchFamily="2" charset="2"/>
              <a:buChar char="v"/>
            </a:pPr>
            <a:r>
              <a:rPr lang="lt-LT" dirty="0"/>
              <a:t>arba remiamasi paslaugų kainų rinkos tyrimuose nustatytais įkainiais</a:t>
            </a:r>
            <a:endParaRPr lang="en-GB" dirty="0"/>
          </a:p>
        </p:txBody>
      </p:sp>
      <p:sp>
        <p:nvSpPr>
          <p:cNvPr id="13" name="Arrow: Pentagon 12">
            <a:extLst>
              <a:ext uri="{FF2B5EF4-FFF2-40B4-BE49-F238E27FC236}">
                <a16:creationId xmlns:a16="http://schemas.microsoft.com/office/drawing/2014/main" id="{86B6DB80-460E-B274-17FD-20B3A0684174}"/>
              </a:ext>
            </a:extLst>
          </p:cNvPr>
          <p:cNvSpPr/>
          <p:nvPr/>
        </p:nvSpPr>
        <p:spPr>
          <a:xfrm>
            <a:off x="-13447" y="4424118"/>
            <a:ext cx="6218110" cy="1002654"/>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t>2. vietos projekto </a:t>
            </a:r>
            <a:r>
              <a:rPr lang="en-GB" sz="2000" b="1" dirty="0" err="1"/>
              <a:t>bendrosios</a:t>
            </a:r>
            <a:r>
              <a:rPr lang="en-GB" sz="2000" b="1" dirty="0"/>
              <a:t> </a:t>
            </a:r>
            <a:r>
              <a:rPr lang="en-GB" sz="2000" b="1" dirty="0" err="1"/>
              <a:t>išlaidos</a:t>
            </a:r>
            <a:r>
              <a:rPr lang="en-GB" sz="2000" b="1" dirty="0"/>
              <a:t> – TIK VIEŠINIMUI.</a:t>
            </a:r>
            <a:endParaRPr lang="en-GB" sz="2000" b="1" dirty="0">
              <a:latin typeface="+mj-lt"/>
            </a:endParaRPr>
          </a:p>
        </p:txBody>
      </p:sp>
      <p:sp>
        <p:nvSpPr>
          <p:cNvPr id="14" name="Arrow: Pentagon 13">
            <a:extLst>
              <a:ext uri="{FF2B5EF4-FFF2-40B4-BE49-F238E27FC236}">
                <a16:creationId xmlns:a16="http://schemas.microsoft.com/office/drawing/2014/main" id="{101F71CC-46BF-3EF7-6F02-498BD1EF8E4B}"/>
              </a:ext>
            </a:extLst>
          </p:cNvPr>
          <p:cNvSpPr/>
          <p:nvPr/>
        </p:nvSpPr>
        <p:spPr>
          <a:xfrm>
            <a:off x="57780" y="5661247"/>
            <a:ext cx="6218110" cy="1002653"/>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mj-lt"/>
              </a:rPr>
              <a:t>3. N</a:t>
            </a:r>
            <a:r>
              <a:rPr lang="lt-LT" sz="2000" b="1" dirty="0">
                <a:latin typeface="+mj-lt"/>
              </a:rPr>
              <a:t>etiesioginės vietos projekto išlaidos.</a:t>
            </a:r>
            <a:endParaRPr lang="en-GB" sz="2000" b="1" dirty="0">
              <a:latin typeface="+mj-lt"/>
            </a:endParaRPr>
          </a:p>
        </p:txBody>
      </p:sp>
      <p:cxnSp>
        <p:nvCxnSpPr>
          <p:cNvPr id="16" name="Straight Connector 15">
            <a:extLst>
              <a:ext uri="{FF2B5EF4-FFF2-40B4-BE49-F238E27FC236}">
                <a16:creationId xmlns:a16="http://schemas.microsoft.com/office/drawing/2014/main" id="{91896DE3-2A5B-3361-CB4B-D8E93FAE3DFC}"/>
              </a:ext>
            </a:extLst>
          </p:cNvPr>
          <p:cNvCxnSpPr>
            <a:cxnSpLocks/>
            <a:stCxn id="10" idx="2"/>
            <a:endCxn id="13" idx="0"/>
          </p:cNvCxnSpPr>
          <p:nvPr/>
        </p:nvCxnSpPr>
        <p:spPr>
          <a:xfrm>
            <a:off x="2835770" y="4189641"/>
            <a:ext cx="9175" cy="234477"/>
          </a:xfrm>
          <a:prstGeom prst="line">
            <a:avLst/>
          </a:prstGeom>
        </p:spPr>
        <p:style>
          <a:lnRef idx="3">
            <a:schemeClr val="accent1"/>
          </a:lnRef>
          <a:fillRef idx="0">
            <a:schemeClr val="accent1"/>
          </a:fillRef>
          <a:effectRef idx="2">
            <a:schemeClr val="accent1"/>
          </a:effectRef>
          <a:fontRef idx="minor">
            <a:schemeClr val="tx1"/>
          </a:fontRef>
        </p:style>
      </p:cxnSp>
      <p:cxnSp>
        <p:nvCxnSpPr>
          <p:cNvPr id="19" name="Straight Connector 18">
            <a:extLst>
              <a:ext uri="{FF2B5EF4-FFF2-40B4-BE49-F238E27FC236}">
                <a16:creationId xmlns:a16="http://schemas.microsoft.com/office/drawing/2014/main" id="{6063C658-7EA0-9C25-9250-B9CFE61DE11A}"/>
              </a:ext>
            </a:extLst>
          </p:cNvPr>
          <p:cNvCxnSpPr>
            <a:cxnSpLocks/>
            <a:stCxn id="13" idx="2"/>
          </p:cNvCxnSpPr>
          <p:nvPr/>
        </p:nvCxnSpPr>
        <p:spPr>
          <a:xfrm flipH="1">
            <a:off x="2835770" y="5426772"/>
            <a:ext cx="9175" cy="234475"/>
          </a:xfrm>
          <a:prstGeom prst="line">
            <a:avLst/>
          </a:prstGeom>
        </p:spPr>
        <p:style>
          <a:lnRef idx="3">
            <a:schemeClr val="accent1"/>
          </a:lnRef>
          <a:fillRef idx="0">
            <a:schemeClr val="accent1"/>
          </a:fillRef>
          <a:effectRef idx="2">
            <a:schemeClr val="accent1"/>
          </a:effectRef>
          <a:fontRef idx="minor">
            <a:schemeClr val="tx1"/>
          </a:fontRef>
        </p:style>
      </p:cxnSp>
      <p:pic>
        <p:nvPicPr>
          <p:cNvPr id="25" name="Picture 24" descr="A clipboard with check marks&#10;&#10;Description automatically generated">
            <a:extLst>
              <a:ext uri="{FF2B5EF4-FFF2-40B4-BE49-F238E27FC236}">
                <a16:creationId xmlns:a16="http://schemas.microsoft.com/office/drawing/2014/main" id="{D15D74F9-7F0C-BF6F-DAD0-B56D21C145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3101" y="2068242"/>
            <a:ext cx="2236634" cy="3059839"/>
          </a:xfrm>
          <a:prstGeom prst="rect">
            <a:avLst/>
          </a:prstGeom>
        </p:spPr>
      </p:pic>
    </p:spTree>
    <p:extLst>
      <p:ext uri="{BB962C8B-B14F-4D97-AF65-F5344CB8AC3E}">
        <p14:creationId xmlns:p14="http://schemas.microsoft.com/office/powerpoint/2010/main" val="33476414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BA0AA-5B1B-5085-D339-AB6EC6D31CB4}"/>
              </a:ext>
            </a:extLst>
          </p:cNvPr>
          <p:cNvSpPr>
            <a:spLocks noGrp="1"/>
          </p:cNvSpPr>
          <p:nvPr>
            <p:ph type="title"/>
          </p:nvPr>
        </p:nvSpPr>
        <p:spPr>
          <a:xfrm>
            <a:off x="-108520" y="404664"/>
            <a:ext cx="9252520" cy="1440160"/>
          </a:xfrm>
        </p:spPr>
        <p:txBody>
          <a:bodyPr/>
          <a:lstStyle/>
          <a:p>
            <a:pPr algn="ctr"/>
            <a:br>
              <a:rPr lang="en-GB" sz="4000" dirty="0"/>
            </a:br>
            <a:r>
              <a:rPr lang="lt-LT" sz="4000" dirty="0"/>
              <a:t>Netiesioginės vietos projekto išlaidos</a:t>
            </a:r>
            <a:endParaRPr lang="en-GB" sz="4000" dirty="0"/>
          </a:p>
        </p:txBody>
      </p:sp>
      <p:sp>
        <p:nvSpPr>
          <p:cNvPr id="3" name="Content Placeholder 2">
            <a:extLst>
              <a:ext uri="{FF2B5EF4-FFF2-40B4-BE49-F238E27FC236}">
                <a16:creationId xmlns:a16="http://schemas.microsoft.com/office/drawing/2014/main" id="{13441F14-3783-E5BB-FBB9-A91E4F724AF5}"/>
              </a:ext>
            </a:extLst>
          </p:cNvPr>
          <p:cNvSpPr>
            <a:spLocks noGrp="1"/>
          </p:cNvSpPr>
          <p:nvPr>
            <p:ph idx="1"/>
          </p:nvPr>
        </p:nvSpPr>
        <p:spPr>
          <a:xfrm>
            <a:off x="179512" y="2276871"/>
            <a:ext cx="8640960" cy="3971535"/>
          </a:xfrm>
        </p:spPr>
        <p:txBody>
          <a:bodyPr>
            <a:normAutofit/>
          </a:bodyPr>
          <a:lstStyle/>
          <a:p>
            <a:r>
              <a:rPr lang="lt-LT" sz="3200" dirty="0"/>
              <a:t>Netiesioginės vietos projekto išlaidos, kurioms apmokėti taikomas supaprastintas išlaidų mokėjimo būdas – fiksuotoji norma.</a:t>
            </a:r>
            <a:endParaRPr lang="en-GB" sz="3200" dirty="0"/>
          </a:p>
        </p:txBody>
      </p:sp>
    </p:spTree>
    <p:extLst>
      <p:ext uri="{BB962C8B-B14F-4D97-AF65-F5344CB8AC3E}">
        <p14:creationId xmlns:p14="http://schemas.microsoft.com/office/powerpoint/2010/main" val="37299487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C3253-75B4-B35D-E8A0-B3C12A14E22E}"/>
              </a:ext>
            </a:extLst>
          </p:cNvPr>
          <p:cNvSpPr>
            <a:spLocks noGrp="1"/>
          </p:cNvSpPr>
          <p:nvPr>
            <p:ph type="title"/>
          </p:nvPr>
        </p:nvSpPr>
        <p:spPr>
          <a:xfrm>
            <a:off x="539552" y="167362"/>
            <a:ext cx="7055380" cy="1400530"/>
          </a:xfrm>
        </p:spPr>
        <p:txBody>
          <a:bodyPr>
            <a:normAutofit/>
          </a:bodyPr>
          <a:lstStyle/>
          <a:p>
            <a:pPr algn="ctr"/>
            <a:r>
              <a:rPr lang="en-US" dirty="0"/>
              <a:t>Netinkam</a:t>
            </a:r>
            <a:r>
              <a:rPr lang="en-GB" dirty="0"/>
              <a:t>ų finansuoti išlaidų kategorijos</a:t>
            </a:r>
          </a:p>
        </p:txBody>
      </p:sp>
      <p:sp>
        <p:nvSpPr>
          <p:cNvPr id="3" name="Content Placeholder 2">
            <a:extLst>
              <a:ext uri="{FF2B5EF4-FFF2-40B4-BE49-F238E27FC236}">
                <a16:creationId xmlns:a16="http://schemas.microsoft.com/office/drawing/2014/main" id="{58042B2A-1E66-ABED-AB81-CAC483BF3022}"/>
              </a:ext>
            </a:extLst>
          </p:cNvPr>
          <p:cNvSpPr>
            <a:spLocks noGrp="1"/>
          </p:cNvSpPr>
          <p:nvPr>
            <p:ph idx="1"/>
          </p:nvPr>
        </p:nvSpPr>
        <p:spPr>
          <a:xfrm>
            <a:off x="457200" y="1484784"/>
            <a:ext cx="8229600" cy="4752528"/>
          </a:xfrm>
        </p:spPr>
        <p:txBody>
          <a:bodyPr/>
          <a:lstStyle/>
          <a:p>
            <a:r>
              <a:rPr lang="lt-LT" dirty="0">
                <a:latin typeface="+mj-lt"/>
              </a:rPr>
              <a:t> </a:t>
            </a:r>
            <a:endParaRPr lang="en-GB" dirty="0">
              <a:latin typeface="+mj-lt"/>
            </a:endParaRPr>
          </a:p>
        </p:txBody>
      </p:sp>
      <p:sp>
        <p:nvSpPr>
          <p:cNvPr id="4" name="Arrow: Pentagon 3">
            <a:extLst>
              <a:ext uri="{FF2B5EF4-FFF2-40B4-BE49-F238E27FC236}">
                <a16:creationId xmlns:a16="http://schemas.microsoft.com/office/drawing/2014/main" id="{A7ADEC1D-2788-D41E-B2F3-2CF4596F64F0}"/>
              </a:ext>
            </a:extLst>
          </p:cNvPr>
          <p:cNvSpPr/>
          <p:nvPr/>
        </p:nvSpPr>
        <p:spPr>
          <a:xfrm>
            <a:off x="510816" y="1578449"/>
            <a:ext cx="8229600" cy="721978"/>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2400" b="1" dirty="0"/>
              <a:t>kitų fondų apmokėtos išlaidos</a:t>
            </a:r>
            <a:endParaRPr lang="en-GB" sz="2400" b="1" dirty="0"/>
          </a:p>
        </p:txBody>
      </p:sp>
      <p:sp>
        <p:nvSpPr>
          <p:cNvPr id="5" name="Arrow: Pentagon 4">
            <a:extLst>
              <a:ext uri="{FF2B5EF4-FFF2-40B4-BE49-F238E27FC236}">
                <a16:creationId xmlns:a16="http://schemas.microsoft.com/office/drawing/2014/main" id="{635A8A2B-9370-A9AF-284A-828AAB2CFDC5}"/>
              </a:ext>
            </a:extLst>
          </p:cNvPr>
          <p:cNvSpPr/>
          <p:nvPr/>
        </p:nvSpPr>
        <p:spPr>
          <a:xfrm>
            <a:off x="570856" y="4600104"/>
            <a:ext cx="8229599" cy="773111"/>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ilgalaikis, trumpalaikis turtas, nesunaudojamas projekto veiklose</a:t>
            </a:r>
          </a:p>
        </p:txBody>
      </p:sp>
      <p:sp>
        <p:nvSpPr>
          <p:cNvPr id="10" name="Arrow: Pentagon 9">
            <a:extLst>
              <a:ext uri="{FF2B5EF4-FFF2-40B4-BE49-F238E27FC236}">
                <a16:creationId xmlns:a16="http://schemas.microsoft.com/office/drawing/2014/main" id="{6B99212B-866A-E92C-4699-CC6C7C95BDBA}"/>
              </a:ext>
            </a:extLst>
          </p:cNvPr>
          <p:cNvSpPr/>
          <p:nvPr/>
        </p:nvSpPr>
        <p:spPr>
          <a:xfrm>
            <a:off x="541210" y="2603833"/>
            <a:ext cx="8229600" cy="721978"/>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2400" b="1" dirty="0"/>
              <a:t>išlaidų dalis, viršijanti tinkamų finansuoti išlaidų įkainį</a:t>
            </a:r>
            <a:endParaRPr lang="en-GB" sz="2400" b="1" dirty="0">
              <a:latin typeface="+mj-lt"/>
            </a:endParaRPr>
          </a:p>
        </p:txBody>
      </p:sp>
      <p:sp>
        <p:nvSpPr>
          <p:cNvPr id="11" name="Arrow: Pentagon 10">
            <a:extLst>
              <a:ext uri="{FF2B5EF4-FFF2-40B4-BE49-F238E27FC236}">
                <a16:creationId xmlns:a16="http://schemas.microsoft.com/office/drawing/2014/main" id="{BF76A466-DE15-2AB5-214D-0C2E9DA36F1D}"/>
              </a:ext>
            </a:extLst>
          </p:cNvPr>
          <p:cNvSpPr/>
          <p:nvPr/>
        </p:nvSpPr>
        <p:spPr>
          <a:xfrm>
            <a:off x="570857" y="3601969"/>
            <a:ext cx="8229600" cy="721978"/>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2400" b="1" dirty="0"/>
              <a:t>nepagrįstai didelės išlaidos</a:t>
            </a:r>
            <a:endParaRPr lang="en-GB" sz="2400" b="1" dirty="0">
              <a:latin typeface="+mj-lt"/>
            </a:endParaRPr>
          </a:p>
        </p:txBody>
      </p:sp>
    </p:spTree>
    <p:extLst>
      <p:ext uri="{BB962C8B-B14F-4D97-AF65-F5344CB8AC3E}">
        <p14:creationId xmlns:p14="http://schemas.microsoft.com/office/powerpoint/2010/main" val="33036660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C8A3C342-1D03-412F-8DD3-BF519E8E0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5160239-3585-DBFF-4F9F-8CA752F4E994}"/>
              </a:ext>
            </a:extLst>
          </p:cNvPr>
          <p:cNvSpPr>
            <a:spLocks noGrp="1"/>
          </p:cNvSpPr>
          <p:nvPr>
            <p:ph type="title"/>
          </p:nvPr>
        </p:nvSpPr>
        <p:spPr>
          <a:xfrm>
            <a:off x="4058948" y="452718"/>
            <a:ext cx="3479177" cy="1400530"/>
          </a:xfrm>
        </p:spPr>
        <p:txBody>
          <a:bodyPr>
            <a:normAutofit/>
          </a:bodyPr>
          <a:lstStyle/>
          <a:p>
            <a:pPr algn="ctr">
              <a:lnSpc>
                <a:spcPct val="90000"/>
              </a:lnSpc>
            </a:pPr>
            <a:r>
              <a:rPr lang="en-GB" sz="2900" dirty="0"/>
              <a:t>TINKAMI FINANSAVIMO ŠALTINIAI</a:t>
            </a:r>
          </a:p>
        </p:txBody>
      </p:sp>
      <p:sp>
        <p:nvSpPr>
          <p:cNvPr id="20" name="Freeform 31">
            <a:extLst>
              <a:ext uri="{FF2B5EF4-FFF2-40B4-BE49-F238E27FC236}">
                <a16:creationId xmlns:a16="http://schemas.microsoft.com/office/drawing/2014/main" id="{81CC9B02-E087-4350-AEBD-2C3CF001AF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71281" y="-1573"/>
            <a:ext cx="419604"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pic>
        <p:nvPicPr>
          <p:cNvPr id="13" name="Picture 12" descr="A plant growing from coins in a glass cup&#10;&#10;Description automatically generated">
            <a:extLst>
              <a:ext uri="{FF2B5EF4-FFF2-40B4-BE49-F238E27FC236}">
                <a16:creationId xmlns:a16="http://schemas.microsoft.com/office/drawing/2014/main" id="{C988297E-A165-2F58-D7FE-84505A0EC509}"/>
              </a:ext>
            </a:extLst>
          </p:cNvPr>
          <p:cNvPicPr>
            <a:picLocks noChangeAspect="1"/>
          </p:cNvPicPr>
          <p:nvPr/>
        </p:nvPicPr>
        <p:blipFill>
          <a:blip r:embed="rId3" cstate="print">
            <a:extLst>
              <a:ext uri="{28A0092B-C50C-407E-A947-70E740481C1C}">
                <a14:useLocalDpi xmlns:a14="http://schemas.microsoft.com/office/drawing/2010/main" val="0"/>
              </a:ext>
            </a:extLst>
          </a:blip>
          <a:srcRect l="16680" r="49056" b="-1"/>
          <a:stretch/>
        </p:blipFill>
        <p:spPr>
          <a:xfrm>
            <a:off x="2" y="10"/>
            <a:ext cx="3729824" cy="6857991"/>
          </a:xfrm>
          <a:custGeom>
            <a:avLst/>
            <a:gdLst/>
            <a:ahLst/>
            <a:cxnLst/>
            <a:rect l="l" t="t" r="r" b="b"/>
            <a:pathLst>
              <a:path w="4973099" h="6858001">
                <a:moveTo>
                  <a:pt x="3628384" y="0"/>
                </a:moveTo>
                <a:lnTo>
                  <a:pt x="4971922" y="0"/>
                </a:lnTo>
                <a:lnTo>
                  <a:pt x="4946877" y="155677"/>
                </a:lnTo>
                <a:lnTo>
                  <a:pt x="4923008" y="310668"/>
                </a:lnTo>
                <a:lnTo>
                  <a:pt x="4899644" y="466344"/>
                </a:lnTo>
                <a:lnTo>
                  <a:pt x="4879641" y="622707"/>
                </a:lnTo>
                <a:lnTo>
                  <a:pt x="4859470" y="778383"/>
                </a:lnTo>
                <a:lnTo>
                  <a:pt x="4840644" y="934746"/>
                </a:lnTo>
                <a:lnTo>
                  <a:pt x="4824508" y="1089051"/>
                </a:lnTo>
                <a:lnTo>
                  <a:pt x="4809212" y="1245413"/>
                </a:lnTo>
                <a:lnTo>
                  <a:pt x="4795260" y="1401090"/>
                </a:lnTo>
                <a:lnTo>
                  <a:pt x="4783158" y="1554023"/>
                </a:lnTo>
                <a:lnTo>
                  <a:pt x="4771055" y="1709014"/>
                </a:lnTo>
                <a:lnTo>
                  <a:pt x="4760970" y="1861947"/>
                </a:lnTo>
                <a:lnTo>
                  <a:pt x="4753070" y="2014881"/>
                </a:lnTo>
                <a:lnTo>
                  <a:pt x="4744833" y="2167128"/>
                </a:lnTo>
                <a:lnTo>
                  <a:pt x="4737942" y="2318004"/>
                </a:lnTo>
                <a:lnTo>
                  <a:pt x="4733067" y="2467509"/>
                </a:lnTo>
                <a:lnTo>
                  <a:pt x="4728865" y="2617013"/>
                </a:lnTo>
                <a:lnTo>
                  <a:pt x="4724831" y="2765146"/>
                </a:lnTo>
                <a:lnTo>
                  <a:pt x="4722982" y="2911221"/>
                </a:lnTo>
                <a:lnTo>
                  <a:pt x="4720965" y="3057297"/>
                </a:lnTo>
                <a:lnTo>
                  <a:pt x="4719956" y="3201315"/>
                </a:lnTo>
                <a:lnTo>
                  <a:pt x="4720965" y="3343961"/>
                </a:lnTo>
                <a:lnTo>
                  <a:pt x="4720965" y="3485236"/>
                </a:lnTo>
                <a:lnTo>
                  <a:pt x="4722982" y="3625139"/>
                </a:lnTo>
                <a:lnTo>
                  <a:pt x="4726007" y="3762299"/>
                </a:lnTo>
                <a:lnTo>
                  <a:pt x="4728865" y="3898087"/>
                </a:lnTo>
                <a:lnTo>
                  <a:pt x="4732059" y="4031133"/>
                </a:lnTo>
                <a:lnTo>
                  <a:pt x="4736933" y="4163492"/>
                </a:lnTo>
                <a:lnTo>
                  <a:pt x="4742144" y="4293793"/>
                </a:lnTo>
                <a:lnTo>
                  <a:pt x="4746850" y="4421352"/>
                </a:lnTo>
                <a:lnTo>
                  <a:pt x="4760130" y="4670298"/>
                </a:lnTo>
                <a:lnTo>
                  <a:pt x="4774249" y="4908956"/>
                </a:lnTo>
                <a:lnTo>
                  <a:pt x="4789041" y="5138013"/>
                </a:lnTo>
                <a:lnTo>
                  <a:pt x="4805346" y="5354726"/>
                </a:lnTo>
                <a:lnTo>
                  <a:pt x="4822323" y="5561838"/>
                </a:lnTo>
                <a:lnTo>
                  <a:pt x="4840644" y="5753862"/>
                </a:lnTo>
                <a:lnTo>
                  <a:pt x="4858630" y="5934227"/>
                </a:lnTo>
                <a:lnTo>
                  <a:pt x="4876615" y="6100191"/>
                </a:lnTo>
                <a:lnTo>
                  <a:pt x="4893592" y="6252438"/>
                </a:lnTo>
                <a:lnTo>
                  <a:pt x="4909729" y="6387541"/>
                </a:lnTo>
                <a:lnTo>
                  <a:pt x="4925025" y="6509613"/>
                </a:lnTo>
                <a:lnTo>
                  <a:pt x="4937800" y="6612483"/>
                </a:lnTo>
                <a:lnTo>
                  <a:pt x="4949902" y="6698894"/>
                </a:lnTo>
                <a:lnTo>
                  <a:pt x="4967216" y="6817538"/>
                </a:lnTo>
                <a:lnTo>
                  <a:pt x="4973099" y="6858000"/>
                </a:lnTo>
                <a:lnTo>
                  <a:pt x="4075210" y="6858000"/>
                </a:lnTo>
                <a:lnTo>
                  <a:pt x="4075210" y="6858001"/>
                </a:lnTo>
                <a:lnTo>
                  <a:pt x="0" y="6858001"/>
                </a:lnTo>
                <a:lnTo>
                  <a:pt x="0" y="1"/>
                </a:lnTo>
                <a:lnTo>
                  <a:pt x="3628384" y="1"/>
                </a:lnTo>
                <a:close/>
              </a:path>
            </a:pathLst>
          </a:custGeom>
        </p:spPr>
      </p:pic>
      <p:sp>
        <p:nvSpPr>
          <p:cNvPr id="22" name="Rectangle 21">
            <a:extLst>
              <a:ext uri="{FF2B5EF4-FFF2-40B4-BE49-F238E27FC236}">
                <a16:creationId xmlns:a16="http://schemas.microsoft.com/office/drawing/2014/main" id="{D6F18ACE-6E82-4ADC-8A2F-A1771B309B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1836"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1" name="Content Placeholder 10">
            <a:extLst>
              <a:ext uri="{FF2B5EF4-FFF2-40B4-BE49-F238E27FC236}">
                <a16:creationId xmlns:a16="http://schemas.microsoft.com/office/drawing/2014/main" id="{80040B1B-EF8C-91AF-6768-993C9A83EB27}"/>
              </a:ext>
            </a:extLst>
          </p:cNvPr>
          <p:cNvSpPr>
            <a:spLocks noGrp="1"/>
          </p:cNvSpPr>
          <p:nvPr>
            <p:ph idx="1"/>
          </p:nvPr>
        </p:nvSpPr>
        <p:spPr>
          <a:xfrm>
            <a:off x="4058212" y="2052918"/>
            <a:ext cx="4762260" cy="4195481"/>
          </a:xfrm>
        </p:spPr>
        <p:txBody>
          <a:bodyPr>
            <a:normAutofit/>
          </a:bodyPr>
          <a:lstStyle/>
          <a:p>
            <a:pPr marL="0" indent="0">
              <a:lnSpc>
                <a:spcPct val="90000"/>
              </a:lnSpc>
              <a:buNone/>
            </a:pPr>
            <a:r>
              <a:rPr lang="en-GB" dirty="0"/>
              <a:t>                                  </a:t>
            </a:r>
          </a:p>
          <a:p>
            <a:pPr marL="0" indent="0">
              <a:lnSpc>
                <a:spcPct val="90000"/>
              </a:lnSpc>
              <a:buNone/>
            </a:pPr>
            <a:r>
              <a:rPr lang="en-GB" b="1" dirty="0">
                <a:latin typeface="+mj-lt"/>
              </a:rPr>
              <a:t>-Pareiškėjo nuosavos piniginės lėšos</a:t>
            </a:r>
          </a:p>
          <a:p>
            <a:pPr marL="0" indent="0">
              <a:lnSpc>
                <a:spcPct val="90000"/>
              </a:lnSpc>
              <a:buNone/>
            </a:pPr>
            <a:r>
              <a:rPr lang="en-GB" dirty="0">
                <a:latin typeface="+mj-lt"/>
              </a:rPr>
              <a:t>                                            </a:t>
            </a:r>
            <a:endParaRPr lang="lt-LT" dirty="0">
              <a:latin typeface="+mj-lt"/>
            </a:endParaRPr>
          </a:p>
          <a:p>
            <a:pPr marL="0" indent="0">
              <a:lnSpc>
                <a:spcPct val="90000"/>
              </a:lnSpc>
              <a:buNone/>
            </a:pPr>
            <a:r>
              <a:rPr lang="en-GB" b="1" dirty="0">
                <a:latin typeface="+mj-lt"/>
              </a:rPr>
              <a:t>-Partnerio nuosavos piniginės lėšos</a:t>
            </a:r>
          </a:p>
          <a:p>
            <a:pPr marL="0" indent="0">
              <a:lnSpc>
                <a:spcPct val="90000"/>
              </a:lnSpc>
              <a:buNone/>
            </a:pPr>
            <a:r>
              <a:rPr lang="en-GB" dirty="0">
                <a:latin typeface="+mj-lt"/>
              </a:rPr>
              <a:t>                                           </a:t>
            </a:r>
          </a:p>
          <a:p>
            <a:pPr marL="0" indent="0">
              <a:lnSpc>
                <a:spcPct val="90000"/>
              </a:lnSpc>
              <a:buNone/>
            </a:pPr>
            <a:r>
              <a:rPr lang="en-GB" b="1" dirty="0">
                <a:latin typeface="+mj-lt"/>
              </a:rPr>
              <a:t>-Savanoriški darbai</a:t>
            </a:r>
          </a:p>
          <a:p>
            <a:pPr marL="0" indent="0">
              <a:lnSpc>
                <a:spcPct val="90000"/>
              </a:lnSpc>
              <a:buNone/>
            </a:pPr>
            <a:r>
              <a:rPr lang="en-GB" dirty="0">
                <a:latin typeface="+mj-lt"/>
              </a:rPr>
              <a:t>                                           </a:t>
            </a:r>
          </a:p>
          <a:p>
            <a:pPr marL="0" indent="0">
              <a:lnSpc>
                <a:spcPct val="90000"/>
              </a:lnSpc>
              <a:buNone/>
            </a:pPr>
            <a:r>
              <a:rPr lang="en-GB" b="1" dirty="0">
                <a:latin typeface="+mj-lt"/>
              </a:rPr>
              <a:t>- Paramos lėšos</a:t>
            </a:r>
          </a:p>
        </p:txBody>
      </p:sp>
    </p:spTree>
    <p:extLst>
      <p:ext uri="{BB962C8B-B14F-4D97-AF65-F5344CB8AC3E}">
        <p14:creationId xmlns:p14="http://schemas.microsoft.com/office/powerpoint/2010/main" val="39910480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42541F-D6FC-2A3C-5638-487DC2027C5A}"/>
              </a:ext>
            </a:extLst>
          </p:cNvPr>
          <p:cNvSpPr>
            <a:spLocks noGrp="1"/>
          </p:cNvSpPr>
          <p:nvPr>
            <p:ph type="title"/>
          </p:nvPr>
        </p:nvSpPr>
        <p:spPr/>
        <p:txBody>
          <a:bodyPr/>
          <a:lstStyle/>
          <a:p>
            <a:r>
              <a:rPr lang="en-GB" dirty="0"/>
              <a:t>Tinkami savanoriški darbai:</a:t>
            </a:r>
          </a:p>
        </p:txBody>
      </p:sp>
      <p:sp>
        <p:nvSpPr>
          <p:cNvPr id="3" name="Content Placeholder 2">
            <a:extLst>
              <a:ext uri="{FF2B5EF4-FFF2-40B4-BE49-F238E27FC236}">
                <a16:creationId xmlns:a16="http://schemas.microsoft.com/office/drawing/2014/main" id="{5D083797-D2D5-846C-DB80-0B965245B484}"/>
              </a:ext>
            </a:extLst>
          </p:cNvPr>
          <p:cNvSpPr>
            <a:spLocks noGrp="1"/>
          </p:cNvSpPr>
          <p:nvPr>
            <p:ph idx="1"/>
          </p:nvPr>
        </p:nvSpPr>
        <p:spPr>
          <a:xfrm>
            <a:off x="179512" y="1556792"/>
            <a:ext cx="8784976" cy="4704474"/>
          </a:xfrm>
        </p:spPr>
        <p:txBody>
          <a:bodyPr>
            <a:normAutofit lnSpcReduction="10000"/>
          </a:bodyPr>
          <a:lstStyle/>
          <a:p>
            <a:pPr marL="0" indent="0">
              <a:lnSpc>
                <a:spcPct val="150000"/>
              </a:lnSpc>
              <a:buNone/>
            </a:pPr>
            <a:r>
              <a:rPr lang="lt-LT" dirty="0"/>
              <a:t>❑ tik susiję su fizine veikla; </a:t>
            </a:r>
            <a:endParaRPr lang="en-GB" dirty="0"/>
          </a:p>
          <a:p>
            <a:pPr marL="0" indent="0">
              <a:lnSpc>
                <a:spcPct val="150000"/>
              </a:lnSpc>
              <a:buNone/>
            </a:pPr>
            <a:r>
              <a:rPr lang="lt-LT" dirty="0"/>
              <a:t>❑ aiškiai įvardyti, būti tiesiogiai susiję su vietos projekto tikslais, būtini jiems pasiekti; </a:t>
            </a:r>
            <a:endParaRPr lang="en-GB" dirty="0"/>
          </a:p>
          <a:p>
            <a:pPr marL="0" indent="0">
              <a:lnSpc>
                <a:spcPct val="150000"/>
              </a:lnSpc>
              <a:buNone/>
            </a:pPr>
            <a:r>
              <a:rPr lang="lt-LT" dirty="0"/>
              <a:t>❑ turi atitikti Lietuvos Respublikos savanoriškos veiklos įstatyme numatytas sąlygas, turi būti pamatuojami ir (arba) jų atlikimo metu turi būti sukurtas konkretus rezultatas, produktas.</a:t>
            </a:r>
            <a:endParaRPr lang="en-GB" dirty="0"/>
          </a:p>
          <a:p>
            <a:pPr marL="0" indent="0">
              <a:lnSpc>
                <a:spcPct val="150000"/>
              </a:lnSpc>
              <a:buNone/>
            </a:pPr>
            <a:r>
              <a:rPr lang="lt-LT" dirty="0"/>
              <a:t> ❑ vietos projekto paraiškoje įnašas natūra – savanoriškomis veiklomis – turi būti išreiškiamos pinigine verte. Pareiškėjas turi pagrįsti planuojamų savanoriškų veiklų vertę - pateikti planuojamų savanoriškų veiklų sąmatą.</a:t>
            </a:r>
            <a:endParaRPr lang="en-GB" dirty="0"/>
          </a:p>
        </p:txBody>
      </p:sp>
    </p:spTree>
    <p:extLst>
      <p:ext uri="{BB962C8B-B14F-4D97-AF65-F5344CB8AC3E}">
        <p14:creationId xmlns:p14="http://schemas.microsoft.com/office/powerpoint/2010/main" val="13881718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26186-5C42-DD3A-DE55-2C5EC172A3DF}"/>
              </a:ext>
            </a:extLst>
          </p:cNvPr>
          <p:cNvSpPr>
            <a:spLocks noGrp="1"/>
          </p:cNvSpPr>
          <p:nvPr>
            <p:ph type="title"/>
          </p:nvPr>
        </p:nvSpPr>
        <p:spPr>
          <a:xfrm>
            <a:off x="683568" y="-747464"/>
            <a:ext cx="8003232" cy="2844552"/>
          </a:xfrm>
        </p:spPr>
        <p:txBody>
          <a:bodyPr>
            <a:normAutofit fontScale="90000"/>
          </a:bodyPr>
          <a:lstStyle/>
          <a:p>
            <a:pPr algn="ctr"/>
            <a:br>
              <a:rPr lang="en-GB"/>
            </a:br>
            <a:br>
              <a:rPr lang="en-GB"/>
            </a:br>
            <a:r>
              <a:rPr lang="en-GB"/>
              <a:t>VPS TEMA</a:t>
            </a:r>
            <a:br>
              <a:rPr lang="en-GB"/>
            </a:br>
            <a:r>
              <a:rPr lang="en-US"/>
              <a:t>SUMANI EKONOMIKA VISUOMEN</a:t>
            </a:r>
            <a:r>
              <a:rPr lang="en-GB"/>
              <a:t>ĖS POREIKIAMS</a:t>
            </a:r>
            <a:br>
              <a:rPr lang="en-GB"/>
            </a:br>
            <a:endParaRPr lang="en-GB" dirty="0"/>
          </a:p>
        </p:txBody>
      </p:sp>
      <p:pic>
        <p:nvPicPr>
          <p:cNvPr id="6" name="Content Placeholder 5" descr="A stack of coins with a plant growing on them">
            <a:extLst>
              <a:ext uri="{FF2B5EF4-FFF2-40B4-BE49-F238E27FC236}">
                <a16:creationId xmlns:a16="http://schemas.microsoft.com/office/drawing/2014/main" id="{0FC19FB0-E37B-7854-984E-BC71B6D3FED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17880" y="2348880"/>
            <a:ext cx="7576046" cy="3788023"/>
          </a:xfrm>
        </p:spPr>
      </p:pic>
    </p:spTree>
    <p:extLst>
      <p:ext uri="{BB962C8B-B14F-4D97-AF65-F5344CB8AC3E}">
        <p14:creationId xmlns:p14="http://schemas.microsoft.com/office/powerpoint/2010/main" val="42307055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4AD72-BE83-36A2-CEC2-FD689E8A7A47}"/>
              </a:ext>
            </a:extLst>
          </p:cNvPr>
          <p:cNvSpPr>
            <a:spLocks noGrp="1"/>
          </p:cNvSpPr>
          <p:nvPr>
            <p:ph type="title"/>
          </p:nvPr>
        </p:nvSpPr>
        <p:spPr/>
        <p:txBody>
          <a:bodyPr/>
          <a:lstStyle/>
          <a:p>
            <a:pPr algn="ctr"/>
            <a:r>
              <a:rPr lang="en-GB" dirty="0"/>
              <a:t>Netinkami savanoriški darbai:</a:t>
            </a:r>
          </a:p>
        </p:txBody>
      </p:sp>
      <p:sp>
        <p:nvSpPr>
          <p:cNvPr id="3" name="Content Placeholder 2">
            <a:extLst>
              <a:ext uri="{FF2B5EF4-FFF2-40B4-BE49-F238E27FC236}">
                <a16:creationId xmlns:a16="http://schemas.microsoft.com/office/drawing/2014/main" id="{C7522C5C-6B3B-4A23-F64D-6714408A4AAD}"/>
              </a:ext>
            </a:extLst>
          </p:cNvPr>
          <p:cNvSpPr>
            <a:spLocks noGrp="1"/>
          </p:cNvSpPr>
          <p:nvPr>
            <p:ph idx="1"/>
          </p:nvPr>
        </p:nvSpPr>
        <p:spPr>
          <a:xfrm>
            <a:off x="395536" y="2060848"/>
            <a:ext cx="8064780" cy="4195481"/>
          </a:xfrm>
        </p:spPr>
        <p:txBody>
          <a:bodyPr/>
          <a:lstStyle/>
          <a:p>
            <a:pPr marL="0" indent="0">
              <a:lnSpc>
                <a:spcPct val="150000"/>
              </a:lnSpc>
              <a:buNone/>
            </a:pPr>
            <a:r>
              <a:rPr lang="lt-LT" dirty="0"/>
              <a:t>❑ ne fizinės savanoriškos veiklos ir savanoriškos veiklos, susijusios su intelektine veikla, nėra tinkamos finansuoti; </a:t>
            </a:r>
            <a:endParaRPr lang="en-GB" dirty="0"/>
          </a:p>
          <a:p>
            <a:pPr marL="0" indent="0">
              <a:lnSpc>
                <a:spcPct val="150000"/>
              </a:lnSpc>
              <a:buNone/>
            </a:pPr>
            <a:endParaRPr lang="en-GB" dirty="0"/>
          </a:p>
          <a:p>
            <a:pPr marL="0" indent="0">
              <a:lnSpc>
                <a:spcPct val="150000"/>
              </a:lnSpc>
              <a:buNone/>
            </a:pPr>
            <a:r>
              <a:rPr lang="lt-LT" dirty="0"/>
              <a:t>❑ savanoriškos veiklos, susijusios su vietos projekto administravimu (pvz.: buhalterinės apskaitos tvarkymu, viešųjų pirkimų organizavimu ir vykdymų, mokėjimo prašymų ar ataskaitų rengimu ir pan.), nėra tinkamos finansuoti.</a:t>
            </a:r>
            <a:endParaRPr lang="en-GB" dirty="0"/>
          </a:p>
        </p:txBody>
      </p:sp>
    </p:spTree>
    <p:extLst>
      <p:ext uri="{BB962C8B-B14F-4D97-AF65-F5344CB8AC3E}">
        <p14:creationId xmlns:p14="http://schemas.microsoft.com/office/powerpoint/2010/main" val="33223673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E9ACD8-8A29-6BC0-55E5-E4A350365707}"/>
              </a:ext>
            </a:extLst>
          </p:cNvPr>
          <p:cNvSpPr>
            <a:spLocks noGrp="1"/>
          </p:cNvSpPr>
          <p:nvPr>
            <p:ph type="title"/>
          </p:nvPr>
        </p:nvSpPr>
        <p:spPr>
          <a:xfrm>
            <a:off x="681568" y="158533"/>
            <a:ext cx="7055380" cy="1400530"/>
          </a:xfrm>
        </p:spPr>
        <p:txBody>
          <a:bodyPr/>
          <a:lstStyle/>
          <a:p>
            <a:pPr algn="ctr"/>
            <a:r>
              <a:rPr lang="en-GB" dirty="0"/>
              <a:t>Paramos lėšų išmokėjimo būdai</a:t>
            </a:r>
          </a:p>
        </p:txBody>
      </p:sp>
      <p:sp>
        <p:nvSpPr>
          <p:cNvPr id="4" name="Rectangle: Rounded Corners 3">
            <a:extLst>
              <a:ext uri="{FF2B5EF4-FFF2-40B4-BE49-F238E27FC236}">
                <a16:creationId xmlns:a16="http://schemas.microsoft.com/office/drawing/2014/main" id="{99C59A72-0FBB-3772-92FD-BC853A8A258C}"/>
              </a:ext>
            </a:extLst>
          </p:cNvPr>
          <p:cNvSpPr/>
          <p:nvPr/>
        </p:nvSpPr>
        <p:spPr>
          <a:xfrm>
            <a:off x="1383068" y="1778544"/>
            <a:ext cx="6280672" cy="136942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latin typeface="+mj-lt"/>
              </a:rPr>
              <a:t>IŠLAIDŲ KOMPENSAVIMO</a:t>
            </a:r>
          </a:p>
        </p:txBody>
      </p:sp>
      <p:sp>
        <p:nvSpPr>
          <p:cNvPr id="5" name="Rectangle: Rounded Corners 4">
            <a:extLst>
              <a:ext uri="{FF2B5EF4-FFF2-40B4-BE49-F238E27FC236}">
                <a16:creationId xmlns:a16="http://schemas.microsoft.com/office/drawing/2014/main" id="{80C4B05C-FF52-3FFF-1B54-D316220FF178}"/>
              </a:ext>
            </a:extLst>
          </p:cNvPr>
          <p:cNvSpPr/>
          <p:nvPr/>
        </p:nvSpPr>
        <p:spPr>
          <a:xfrm>
            <a:off x="1407052" y="3367447"/>
            <a:ext cx="6280672" cy="141925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latin typeface="+mj-lt"/>
              </a:rPr>
              <a:t>IŠLAIDŲ KOMPENSAVIMO SU AVANSO MOKĖJIMU</a:t>
            </a:r>
          </a:p>
        </p:txBody>
      </p:sp>
      <p:sp>
        <p:nvSpPr>
          <p:cNvPr id="6" name="Rectangle: Rounded Corners 5">
            <a:extLst>
              <a:ext uri="{FF2B5EF4-FFF2-40B4-BE49-F238E27FC236}">
                <a16:creationId xmlns:a16="http://schemas.microsoft.com/office/drawing/2014/main" id="{92B27F8A-369B-6B4F-4D8F-046F714A04AE}"/>
              </a:ext>
            </a:extLst>
          </p:cNvPr>
          <p:cNvSpPr/>
          <p:nvPr/>
        </p:nvSpPr>
        <p:spPr>
          <a:xfrm>
            <a:off x="1407052" y="5085184"/>
            <a:ext cx="6329896" cy="141925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latin typeface="+mj-lt"/>
              </a:rPr>
              <a:t>SĄSKAITŲ APMOKĖJIMO BŪDAS</a:t>
            </a:r>
          </a:p>
        </p:txBody>
      </p:sp>
    </p:spTree>
    <p:extLst>
      <p:ext uri="{BB962C8B-B14F-4D97-AF65-F5344CB8AC3E}">
        <p14:creationId xmlns:p14="http://schemas.microsoft.com/office/powerpoint/2010/main" val="38851040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61515115-95FB-41E0-86F3-8744438C09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DD74C62-E01D-A27C-45AA-98ED11B9FEEB}"/>
              </a:ext>
            </a:extLst>
          </p:cNvPr>
          <p:cNvSpPr>
            <a:spLocks noGrp="1"/>
          </p:cNvSpPr>
          <p:nvPr>
            <p:ph type="title"/>
          </p:nvPr>
        </p:nvSpPr>
        <p:spPr>
          <a:xfrm>
            <a:off x="486697" y="629266"/>
            <a:ext cx="4212163" cy="1622321"/>
          </a:xfrm>
        </p:spPr>
        <p:txBody>
          <a:bodyPr>
            <a:normAutofit/>
          </a:bodyPr>
          <a:lstStyle/>
          <a:p>
            <a:r>
              <a:rPr lang="en-GB">
                <a:solidFill>
                  <a:srgbClr val="EBEBEB"/>
                </a:solidFill>
              </a:rPr>
              <a:t>PARAIŠKOS ATMETIMAS</a:t>
            </a:r>
            <a:r>
              <a:rPr lang="en-US">
                <a:solidFill>
                  <a:srgbClr val="EBEBEB"/>
                </a:solidFill>
              </a:rPr>
              <a:t>!!</a:t>
            </a:r>
            <a:endParaRPr lang="en-GB">
              <a:solidFill>
                <a:srgbClr val="EBEBEB"/>
              </a:solidFill>
            </a:endParaRPr>
          </a:p>
        </p:txBody>
      </p:sp>
      <p:sp>
        <p:nvSpPr>
          <p:cNvPr id="1033" name="Freeform 31">
            <a:extLst>
              <a:ext uri="{FF2B5EF4-FFF2-40B4-BE49-F238E27FC236}">
                <a16:creationId xmlns:a16="http://schemas.microsoft.com/office/drawing/2014/main" id="{8222A33F-BE2D-4D69-92A0-5DF8B17BAA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37382" y="-1"/>
            <a:ext cx="419604"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solidFill>
                <a:srgbClr val="FFFFFF"/>
              </a:solidFill>
            </a:endParaRPr>
          </a:p>
        </p:txBody>
      </p:sp>
      <p:sp useBgFill="1">
        <p:nvSpPr>
          <p:cNvPr id="1035" name="Freeform: Shape 1034">
            <a:extLst>
              <a:ext uri="{FF2B5EF4-FFF2-40B4-BE49-F238E27FC236}">
                <a16:creationId xmlns:a16="http://schemas.microsoft.com/office/drawing/2014/main" id="{CE1C74D0-9609-468A-9597-5D87C8A42B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3641798" y="1355484"/>
            <a:ext cx="6858001" cy="4147033"/>
          </a:xfrm>
          <a:custGeom>
            <a:avLst/>
            <a:gdLst>
              <a:gd name="connsiteX0" fmla="*/ 6858001 w 6858001"/>
              <a:gd name="connsiteY0" fmla="*/ 1177 h 5529377"/>
              <a:gd name="connsiteX1" fmla="*/ 6858001 w 6858001"/>
              <a:gd name="connsiteY1" fmla="*/ 1344715 h 5529377"/>
              <a:gd name="connsiteX2" fmla="*/ 6858000 w 6858001"/>
              <a:gd name="connsiteY2" fmla="*/ 1344715 h 5529377"/>
              <a:gd name="connsiteX3" fmla="*/ 6858000 w 6858001"/>
              <a:gd name="connsiteY3" fmla="*/ 5529377 h 5529377"/>
              <a:gd name="connsiteX4" fmla="*/ 0 w 6858001"/>
              <a:gd name="connsiteY4" fmla="*/ 5529376 h 5529377"/>
              <a:gd name="connsiteX5" fmla="*/ 0 w 6858001"/>
              <a:gd name="connsiteY5" fmla="*/ 891096 h 5529377"/>
              <a:gd name="connsiteX6" fmla="*/ 1 w 6858001"/>
              <a:gd name="connsiteY6" fmla="*/ 891096 h 5529377"/>
              <a:gd name="connsiteX7" fmla="*/ 1 w 6858001"/>
              <a:gd name="connsiteY7" fmla="*/ 0 h 5529377"/>
              <a:gd name="connsiteX8" fmla="*/ 40463 w 6858001"/>
              <a:gd name="connsiteY8" fmla="*/ 5883 h 5529377"/>
              <a:gd name="connsiteX9" fmla="*/ 159107 w 6858001"/>
              <a:gd name="connsiteY9" fmla="*/ 23196 h 5529377"/>
              <a:gd name="connsiteX10" fmla="*/ 245518 w 6858001"/>
              <a:gd name="connsiteY10" fmla="*/ 35299 h 5529377"/>
              <a:gd name="connsiteX11" fmla="*/ 348388 w 6858001"/>
              <a:gd name="connsiteY11" fmla="*/ 48073 h 5529377"/>
              <a:gd name="connsiteX12" fmla="*/ 470460 w 6858001"/>
              <a:gd name="connsiteY12" fmla="*/ 63369 h 5529377"/>
              <a:gd name="connsiteX13" fmla="*/ 605563 w 6858001"/>
              <a:gd name="connsiteY13" fmla="*/ 79506 h 5529377"/>
              <a:gd name="connsiteX14" fmla="*/ 757810 w 6858001"/>
              <a:gd name="connsiteY14" fmla="*/ 96483 h 5529377"/>
              <a:gd name="connsiteX15" fmla="*/ 923774 w 6858001"/>
              <a:gd name="connsiteY15" fmla="*/ 114469 h 5529377"/>
              <a:gd name="connsiteX16" fmla="*/ 1104139 w 6858001"/>
              <a:gd name="connsiteY16" fmla="*/ 132454 h 5529377"/>
              <a:gd name="connsiteX17" fmla="*/ 1296163 w 6858001"/>
              <a:gd name="connsiteY17" fmla="*/ 150776 h 5529377"/>
              <a:gd name="connsiteX18" fmla="*/ 1503275 w 6858001"/>
              <a:gd name="connsiteY18" fmla="*/ 167753 h 5529377"/>
              <a:gd name="connsiteX19" fmla="*/ 1719988 w 6858001"/>
              <a:gd name="connsiteY19" fmla="*/ 184058 h 5529377"/>
              <a:gd name="connsiteX20" fmla="*/ 1949045 w 6858001"/>
              <a:gd name="connsiteY20" fmla="*/ 198849 h 5529377"/>
              <a:gd name="connsiteX21" fmla="*/ 2187703 w 6858001"/>
              <a:gd name="connsiteY21" fmla="*/ 212969 h 5529377"/>
              <a:gd name="connsiteX22" fmla="*/ 2436649 w 6858001"/>
              <a:gd name="connsiteY22" fmla="*/ 226248 h 5529377"/>
              <a:gd name="connsiteX23" fmla="*/ 2564208 w 6858001"/>
              <a:gd name="connsiteY23" fmla="*/ 230955 h 5529377"/>
              <a:gd name="connsiteX24" fmla="*/ 2694509 w 6858001"/>
              <a:gd name="connsiteY24" fmla="*/ 236165 h 5529377"/>
              <a:gd name="connsiteX25" fmla="*/ 2826868 w 6858001"/>
              <a:gd name="connsiteY25" fmla="*/ 241040 h 5529377"/>
              <a:gd name="connsiteX26" fmla="*/ 2959914 w 6858001"/>
              <a:gd name="connsiteY26" fmla="*/ 244234 h 5529377"/>
              <a:gd name="connsiteX27" fmla="*/ 3095702 w 6858001"/>
              <a:gd name="connsiteY27" fmla="*/ 247091 h 5529377"/>
              <a:gd name="connsiteX28" fmla="*/ 3232862 w 6858001"/>
              <a:gd name="connsiteY28" fmla="*/ 250117 h 5529377"/>
              <a:gd name="connsiteX29" fmla="*/ 3372765 w 6858001"/>
              <a:gd name="connsiteY29" fmla="*/ 252134 h 5529377"/>
              <a:gd name="connsiteX30" fmla="*/ 3514040 w 6858001"/>
              <a:gd name="connsiteY30" fmla="*/ 252134 h 5529377"/>
              <a:gd name="connsiteX31" fmla="*/ 3656686 w 6858001"/>
              <a:gd name="connsiteY31" fmla="*/ 253142 h 5529377"/>
              <a:gd name="connsiteX32" fmla="*/ 3800704 w 6858001"/>
              <a:gd name="connsiteY32" fmla="*/ 252134 h 5529377"/>
              <a:gd name="connsiteX33" fmla="*/ 3946780 w 6858001"/>
              <a:gd name="connsiteY33" fmla="*/ 250117 h 5529377"/>
              <a:gd name="connsiteX34" fmla="*/ 4092855 w 6858001"/>
              <a:gd name="connsiteY34" fmla="*/ 248268 h 5529377"/>
              <a:gd name="connsiteX35" fmla="*/ 4240988 w 6858001"/>
              <a:gd name="connsiteY35" fmla="*/ 244234 h 5529377"/>
              <a:gd name="connsiteX36" fmla="*/ 4390492 w 6858001"/>
              <a:gd name="connsiteY36" fmla="*/ 240032 h 5529377"/>
              <a:gd name="connsiteX37" fmla="*/ 4539997 w 6858001"/>
              <a:gd name="connsiteY37" fmla="*/ 235157 h 5529377"/>
              <a:gd name="connsiteX38" fmla="*/ 4690873 w 6858001"/>
              <a:gd name="connsiteY38" fmla="*/ 228266 h 5529377"/>
              <a:gd name="connsiteX39" fmla="*/ 4843120 w 6858001"/>
              <a:gd name="connsiteY39" fmla="*/ 220029 h 5529377"/>
              <a:gd name="connsiteX40" fmla="*/ 4996054 w 6858001"/>
              <a:gd name="connsiteY40" fmla="*/ 212129 h 5529377"/>
              <a:gd name="connsiteX41" fmla="*/ 5148987 w 6858001"/>
              <a:gd name="connsiteY41" fmla="*/ 202044 h 5529377"/>
              <a:gd name="connsiteX42" fmla="*/ 5303978 w 6858001"/>
              <a:gd name="connsiteY42" fmla="*/ 189941 h 5529377"/>
              <a:gd name="connsiteX43" fmla="*/ 5456911 w 6858001"/>
              <a:gd name="connsiteY43" fmla="*/ 177839 h 5529377"/>
              <a:gd name="connsiteX44" fmla="*/ 5612588 w 6858001"/>
              <a:gd name="connsiteY44" fmla="*/ 163887 h 5529377"/>
              <a:gd name="connsiteX45" fmla="*/ 5768950 w 6858001"/>
              <a:gd name="connsiteY45" fmla="*/ 148591 h 5529377"/>
              <a:gd name="connsiteX46" fmla="*/ 5923255 w 6858001"/>
              <a:gd name="connsiteY46" fmla="*/ 132455 h 5529377"/>
              <a:gd name="connsiteX47" fmla="*/ 6079618 w 6858001"/>
              <a:gd name="connsiteY47" fmla="*/ 113629 h 5529377"/>
              <a:gd name="connsiteX48" fmla="*/ 6235294 w 6858001"/>
              <a:gd name="connsiteY48" fmla="*/ 93458 h 5529377"/>
              <a:gd name="connsiteX49" fmla="*/ 6391657 w 6858001"/>
              <a:gd name="connsiteY49" fmla="*/ 73455 h 5529377"/>
              <a:gd name="connsiteX50" fmla="*/ 6547333 w 6858001"/>
              <a:gd name="connsiteY50" fmla="*/ 50091 h 5529377"/>
              <a:gd name="connsiteX51" fmla="*/ 6702324 w 6858001"/>
              <a:gd name="connsiteY51" fmla="*/ 26222 h 5529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5529377">
                <a:moveTo>
                  <a:pt x="6858001" y="1177"/>
                </a:moveTo>
                <a:lnTo>
                  <a:pt x="6858001" y="1344715"/>
                </a:lnTo>
                <a:lnTo>
                  <a:pt x="6858000" y="1344715"/>
                </a:lnTo>
                <a:lnTo>
                  <a:pt x="6858000" y="5529377"/>
                </a:lnTo>
                <a:lnTo>
                  <a:pt x="0" y="5529376"/>
                </a:lnTo>
                <a:lnTo>
                  <a:pt x="0" y="891096"/>
                </a:lnTo>
                <a:lnTo>
                  <a:pt x="1" y="891096"/>
                </a:lnTo>
                <a:lnTo>
                  <a:pt x="1" y="0"/>
                </a:lnTo>
                <a:lnTo>
                  <a:pt x="40463" y="5883"/>
                </a:lnTo>
                <a:lnTo>
                  <a:pt x="159107" y="23196"/>
                </a:lnTo>
                <a:lnTo>
                  <a:pt x="245518" y="35299"/>
                </a:lnTo>
                <a:lnTo>
                  <a:pt x="348388" y="48073"/>
                </a:lnTo>
                <a:lnTo>
                  <a:pt x="470460" y="63369"/>
                </a:lnTo>
                <a:lnTo>
                  <a:pt x="605563" y="79506"/>
                </a:lnTo>
                <a:lnTo>
                  <a:pt x="757810" y="96483"/>
                </a:lnTo>
                <a:lnTo>
                  <a:pt x="923774" y="114469"/>
                </a:lnTo>
                <a:lnTo>
                  <a:pt x="1104139" y="132454"/>
                </a:lnTo>
                <a:lnTo>
                  <a:pt x="1296163" y="150776"/>
                </a:lnTo>
                <a:lnTo>
                  <a:pt x="1503275" y="167753"/>
                </a:lnTo>
                <a:lnTo>
                  <a:pt x="1719988" y="184058"/>
                </a:lnTo>
                <a:lnTo>
                  <a:pt x="1949045" y="198849"/>
                </a:lnTo>
                <a:lnTo>
                  <a:pt x="2187703" y="212969"/>
                </a:lnTo>
                <a:lnTo>
                  <a:pt x="2436649" y="226248"/>
                </a:lnTo>
                <a:lnTo>
                  <a:pt x="2564208" y="230955"/>
                </a:lnTo>
                <a:lnTo>
                  <a:pt x="2694509" y="236165"/>
                </a:lnTo>
                <a:lnTo>
                  <a:pt x="2826868" y="241040"/>
                </a:lnTo>
                <a:lnTo>
                  <a:pt x="2959914" y="244234"/>
                </a:lnTo>
                <a:lnTo>
                  <a:pt x="3095702" y="247091"/>
                </a:lnTo>
                <a:lnTo>
                  <a:pt x="3232862" y="250117"/>
                </a:lnTo>
                <a:lnTo>
                  <a:pt x="3372765" y="252134"/>
                </a:lnTo>
                <a:lnTo>
                  <a:pt x="3514040" y="252134"/>
                </a:lnTo>
                <a:lnTo>
                  <a:pt x="3656686" y="253142"/>
                </a:lnTo>
                <a:lnTo>
                  <a:pt x="3800704" y="252134"/>
                </a:lnTo>
                <a:lnTo>
                  <a:pt x="3946780" y="250117"/>
                </a:lnTo>
                <a:lnTo>
                  <a:pt x="4092855" y="248268"/>
                </a:lnTo>
                <a:lnTo>
                  <a:pt x="4240988" y="244234"/>
                </a:lnTo>
                <a:lnTo>
                  <a:pt x="4390492" y="240032"/>
                </a:lnTo>
                <a:lnTo>
                  <a:pt x="4539997" y="235157"/>
                </a:lnTo>
                <a:lnTo>
                  <a:pt x="4690873" y="228266"/>
                </a:lnTo>
                <a:lnTo>
                  <a:pt x="4843120" y="220029"/>
                </a:lnTo>
                <a:lnTo>
                  <a:pt x="4996054" y="212129"/>
                </a:lnTo>
                <a:lnTo>
                  <a:pt x="5148987" y="202044"/>
                </a:lnTo>
                <a:lnTo>
                  <a:pt x="5303978" y="189941"/>
                </a:lnTo>
                <a:lnTo>
                  <a:pt x="5456911" y="177839"/>
                </a:lnTo>
                <a:lnTo>
                  <a:pt x="5612588" y="163887"/>
                </a:lnTo>
                <a:lnTo>
                  <a:pt x="5768950" y="148591"/>
                </a:lnTo>
                <a:lnTo>
                  <a:pt x="5923255" y="132455"/>
                </a:lnTo>
                <a:lnTo>
                  <a:pt x="6079618" y="113629"/>
                </a:lnTo>
                <a:lnTo>
                  <a:pt x="6235294" y="93458"/>
                </a:lnTo>
                <a:lnTo>
                  <a:pt x="6391657" y="73455"/>
                </a:lnTo>
                <a:lnTo>
                  <a:pt x="6547333" y="50091"/>
                </a:lnTo>
                <a:lnTo>
                  <a:pt x="6702324" y="26222"/>
                </a:lnTo>
                <a:close/>
              </a:path>
            </a:pathLst>
          </a:custGeom>
          <a:ln>
            <a:noFill/>
          </a:ln>
        </p:spPr>
        <p:txBody>
          <a:bodyPr/>
          <a:lstStyle/>
          <a:p>
            <a:endParaRPr lang="en-US"/>
          </a:p>
        </p:txBody>
      </p:sp>
      <p:pic>
        <p:nvPicPr>
          <p:cNvPr id="1026" name="Picture 2" descr="3.3 – Employ ethical and nurturing practices and observe professional ...">
            <a:extLst>
              <a:ext uri="{FF2B5EF4-FFF2-40B4-BE49-F238E27FC236}">
                <a16:creationId xmlns:a16="http://schemas.microsoft.com/office/drawing/2014/main" id="{0D413B33-B613-CA4F-2A74-E4B5BEF0866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672806" y="1652151"/>
            <a:ext cx="2985104" cy="3553695"/>
          </a:xfrm>
          <a:prstGeom prst="rect">
            <a:avLst/>
          </a:prstGeom>
          <a:noFill/>
          <a:effectLst/>
          <a:extLst>
            <a:ext uri="{909E8E84-426E-40DD-AFC4-6F175D3DCCD1}">
              <a14:hiddenFill xmlns:a14="http://schemas.microsoft.com/office/drawing/2010/main">
                <a:solidFill>
                  <a:srgbClr val="FFFFFF"/>
                </a:solidFill>
              </a14:hiddenFill>
            </a:ext>
          </a:extLst>
        </p:spPr>
      </p:pic>
      <p:sp>
        <p:nvSpPr>
          <p:cNvPr id="1037" name="Rectangle 1036">
            <a:extLst>
              <a:ext uri="{FF2B5EF4-FFF2-40B4-BE49-F238E27FC236}">
                <a16:creationId xmlns:a16="http://schemas.microsoft.com/office/drawing/2014/main" id="{C137128D-E594-4905-9F76-E385F0831D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1836"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 name="Content Placeholder 6">
            <a:extLst>
              <a:ext uri="{FF2B5EF4-FFF2-40B4-BE49-F238E27FC236}">
                <a16:creationId xmlns:a16="http://schemas.microsoft.com/office/drawing/2014/main" id="{D7FFF921-FCA7-4DB7-FDD5-3719DBEFDB06}"/>
              </a:ext>
            </a:extLst>
          </p:cNvPr>
          <p:cNvSpPr>
            <a:spLocks noGrp="1"/>
          </p:cNvSpPr>
          <p:nvPr>
            <p:ph idx="1"/>
          </p:nvPr>
        </p:nvSpPr>
        <p:spPr>
          <a:xfrm>
            <a:off x="486698" y="2438400"/>
            <a:ext cx="4212162" cy="3785419"/>
          </a:xfrm>
        </p:spPr>
        <p:txBody>
          <a:bodyPr>
            <a:normAutofit/>
          </a:bodyPr>
          <a:lstStyle/>
          <a:p>
            <a:pPr>
              <a:lnSpc>
                <a:spcPct val="90000"/>
              </a:lnSpc>
            </a:pPr>
            <a:r>
              <a:rPr lang="en-US" sz="1700" dirty="0">
                <a:solidFill>
                  <a:srgbClr val="FFFFFF"/>
                </a:solidFill>
                <a:latin typeface="+mj-lt"/>
              </a:rPr>
              <a:t>PAR</a:t>
            </a:r>
            <a:r>
              <a:rPr lang="lt-LT" sz="1700" dirty="0">
                <a:solidFill>
                  <a:srgbClr val="FFFFFF"/>
                </a:solidFill>
                <a:latin typeface="+mj-lt"/>
              </a:rPr>
              <a:t>AI</a:t>
            </a:r>
            <a:r>
              <a:rPr lang="en-GB" sz="1700" dirty="0">
                <a:solidFill>
                  <a:srgbClr val="FFFFFF"/>
                </a:solidFill>
                <a:latin typeface="+mj-lt"/>
              </a:rPr>
              <a:t>ŠKA ATMETAMA KAI:</a:t>
            </a:r>
          </a:p>
          <a:p>
            <a:pPr>
              <a:lnSpc>
                <a:spcPct val="90000"/>
              </a:lnSpc>
            </a:pPr>
            <a:r>
              <a:rPr lang="lt-LT" sz="1700" dirty="0">
                <a:solidFill>
                  <a:srgbClr val="FFFFFF"/>
                </a:solidFill>
                <a:latin typeface="+mj-lt"/>
              </a:rPr>
              <a:t>pateikta paramos paraiška užpildyta ne lietuvių kalba;</a:t>
            </a:r>
            <a:endParaRPr lang="en-GB" sz="1700" dirty="0">
              <a:solidFill>
                <a:srgbClr val="FFFFFF"/>
              </a:solidFill>
              <a:latin typeface="+mj-lt"/>
            </a:endParaRPr>
          </a:p>
          <a:p>
            <a:pPr>
              <a:lnSpc>
                <a:spcPct val="90000"/>
              </a:lnSpc>
            </a:pPr>
            <a:r>
              <a:rPr lang="pt-BR" sz="1700" dirty="0">
                <a:solidFill>
                  <a:srgbClr val="FFFFFF"/>
                </a:solidFill>
                <a:latin typeface="+mj-lt"/>
              </a:rPr>
              <a:t>pateikta paramos paraiška užpildyta netinkamos formos;</a:t>
            </a:r>
            <a:endParaRPr lang="en-GB" sz="1700" dirty="0">
              <a:solidFill>
                <a:srgbClr val="FFFFFF"/>
              </a:solidFill>
              <a:latin typeface="+mj-lt"/>
            </a:endParaRPr>
          </a:p>
          <a:p>
            <a:pPr>
              <a:lnSpc>
                <a:spcPct val="90000"/>
              </a:lnSpc>
            </a:pPr>
            <a:r>
              <a:rPr lang="pt-BR" sz="1700" dirty="0">
                <a:solidFill>
                  <a:srgbClr val="FFFFFF"/>
                </a:solidFill>
                <a:latin typeface="+mj-lt"/>
              </a:rPr>
              <a:t>prie paramos paraiškos nepateikta 2 ar daugiau dokumentų.</a:t>
            </a:r>
            <a:endParaRPr lang="en-GB" sz="1700" dirty="0">
              <a:solidFill>
                <a:srgbClr val="FFFFFF"/>
              </a:solidFill>
              <a:latin typeface="+mj-lt"/>
            </a:endParaRPr>
          </a:p>
        </p:txBody>
      </p:sp>
    </p:spTree>
    <p:extLst>
      <p:ext uri="{BB962C8B-B14F-4D97-AF65-F5344CB8AC3E}">
        <p14:creationId xmlns:p14="http://schemas.microsoft.com/office/powerpoint/2010/main" val="1997599443"/>
      </p:ext>
    </p:extLst>
  </p:cSld>
  <p:clrMapOvr>
    <a:overrideClrMapping bg1="lt1" tx1="dk1" bg2="lt2" tx2="dk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FA0F1-F1ED-C89F-3F57-CF03BDD303E1}"/>
              </a:ext>
            </a:extLst>
          </p:cNvPr>
          <p:cNvSpPr>
            <a:spLocks noGrp="1"/>
          </p:cNvSpPr>
          <p:nvPr>
            <p:ph type="title"/>
          </p:nvPr>
        </p:nvSpPr>
        <p:spPr>
          <a:xfrm>
            <a:off x="457200" y="152400"/>
            <a:ext cx="7211144" cy="1116360"/>
          </a:xfrm>
        </p:spPr>
        <p:txBody>
          <a:bodyPr>
            <a:normAutofit/>
          </a:bodyPr>
          <a:lstStyle/>
          <a:p>
            <a:pPr algn="ctr"/>
            <a:r>
              <a:rPr lang="en-GB" dirty="0" err="1"/>
              <a:t>Paraiškų</a:t>
            </a:r>
            <a:r>
              <a:rPr lang="en-GB" dirty="0"/>
              <a:t> </a:t>
            </a:r>
            <a:r>
              <a:rPr lang="en-GB" dirty="0" err="1"/>
              <a:t>pateikimo</a:t>
            </a:r>
            <a:r>
              <a:rPr lang="en-GB" dirty="0"/>
              <a:t> </a:t>
            </a:r>
            <a:r>
              <a:rPr lang="en-GB" dirty="0" err="1"/>
              <a:t>būdai</a:t>
            </a:r>
            <a:endParaRPr lang="en-GB" dirty="0"/>
          </a:p>
        </p:txBody>
      </p:sp>
      <p:sp>
        <p:nvSpPr>
          <p:cNvPr id="3" name="Content Placeholder 2">
            <a:extLst>
              <a:ext uri="{FF2B5EF4-FFF2-40B4-BE49-F238E27FC236}">
                <a16:creationId xmlns:a16="http://schemas.microsoft.com/office/drawing/2014/main" id="{C6DD6D4C-5802-840F-6F77-AA4030C54CD7}"/>
              </a:ext>
            </a:extLst>
          </p:cNvPr>
          <p:cNvSpPr>
            <a:spLocks noGrp="1"/>
          </p:cNvSpPr>
          <p:nvPr>
            <p:ph idx="1"/>
          </p:nvPr>
        </p:nvSpPr>
        <p:spPr>
          <a:xfrm>
            <a:off x="107504" y="1218088"/>
            <a:ext cx="8928992" cy="5508848"/>
          </a:xfrm>
        </p:spPr>
        <p:txBody>
          <a:bodyPr>
            <a:normAutofit fontScale="92500" lnSpcReduction="10000"/>
          </a:bodyPr>
          <a:lstStyle/>
          <a:p>
            <a:pPr marL="0" indent="0" algn="ctr">
              <a:buNone/>
            </a:pPr>
            <a:r>
              <a:rPr lang="nn-NO" sz="2800" b="1" dirty="0">
                <a:latin typeface="+mj-lt"/>
              </a:rPr>
              <a:t>PARAIŠKOS PRIIMAMAMOS TIK PASIRAŠYTOS KVALIFIKUOTU</a:t>
            </a:r>
          </a:p>
          <a:p>
            <a:pPr marL="0" indent="0" algn="ctr">
              <a:buNone/>
            </a:pPr>
            <a:r>
              <a:rPr lang="nn-NO" sz="2800" b="1" dirty="0">
                <a:latin typeface="+mj-lt"/>
              </a:rPr>
              <a:t>PARAŠU (ADOC) </a:t>
            </a:r>
            <a:r>
              <a:rPr lang="en-GB" sz="2400" b="1" i="0" dirty="0" err="1">
                <a:effectLst/>
                <a:latin typeface="Poppins" panose="00000500000000000000" pitchFamily="2" charset="0"/>
              </a:rPr>
              <a:t>teikiamos</a:t>
            </a:r>
            <a:r>
              <a:rPr lang="en-GB" sz="2400" b="1" i="0" dirty="0">
                <a:effectLst/>
                <a:latin typeface="Poppins" panose="00000500000000000000" pitchFamily="2" charset="0"/>
              </a:rPr>
              <a:t> </a:t>
            </a:r>
            <a:r>
              <a:rPr lang="en-GB" sz="2400" b="1" i="0" dirty="0" err="1">
                <a:effectLst/>
                <a:latin typeface="Poppins" panose="00000500000000000000" pitchFamily="2" charset="0"/>
              </a:rPr>
              <a:t>tiesiogiai</a:t>
            </a:r>
            <a:r>
              <a:rPr lang="en-GB" sz="2400" b="1" i="0" dirty="0">
                <a:effectLst/>
                <a:latin typeface="Poppins" panose="00000500000000000000" pitchFamily="2" charset="0"/>
              </a:rPr>
              <a:t> </a:t>
            </a:r>
            <a:r>
              <a:rPr lang="en-GB" sz="2400" b="1" i="0" dirty="0" err="1">
                <a:effectLst/>
                <a:latin typeface="Poppins" panose="00000500000000000000" pitchFamily="2" charset="0"/>
              </a:rPr>
              <a:t>Agentūrai</a:t>
            </a:r>
            <a:r>
              <a:rPr lang="en-GB" sz="2400" b="1" i="0" dirty="0">
                <a:effectLst/>
                <a:latin typeface="Poppins" panose="00000500000000000000" pitchFamily="2" charset="0"/>
              </a:rPr>
              <a:t>  </a:t>
            </a:r>
            <a:r>
              <a:rPr lang="nn-NO" sz="2800" b="1" dirty="0">
                <a:latin typeface="+mj-lt"/>
              </a:rPr>
              <a:t>per </a:t>
            </a:r>
            <a:r>
              <a:rPr lang="en-GB" sz="2800" b="1" dirty="0">
                <a:latin typeface="+mj-lt"/>
              </a:rPr>
              <a:t>ŽŪMIS (</a:t>
            </a:r>
            <a:r>
              <a:rPr lang="lt-LT" sz="2800" b="1" dirty="0">
                <a:latin typeface="+mj-lt"/>
              </a:rPr>
              <a:t>Žemės</a:t>
            </a:r>
            <a:r>
              <a:rPr lang="en-GB" sz="2800" b="1" dirty="0">
                <a:latin typeface="+mj-lt"/>
              </a:rPr>
              <a:t> </a:t>
            </a:r>
            <a:r>
              <a:rPr lang="en-GB" sz="2800" b="1" dirty="0" err="1">
                <a:latin typeface="+mj-lt"/>
              </a:rPr>
              <a:t>Ūkio</a:t>
            </a:r>
            <a:r>
              <a:rPr lang="en-GB" sz="2800" b="1" dirty="0">
                <a:latin typeface="+mj-lt"/>
              </a:rPr>
              <a:t> </a:t>
            </a:r>
            <a:r>
              <a:rPr lang="en-GB" sz="2800" b="1" dirty="0" err="1">
                <a:latin typeface="+mj-lt"/>
              </a:rPr>
              <a:t>ministerijos</a:t>
            </a:r>
            <a:r>
              <a:rPr lang="en-GB" sz="2800" b="1" dirty="0">
                <a:latin typeface="+mj-lt"/>
              </a:rPr>
              <a:t> </a:t>
            </a:r>
            <a:r>
              <a:rPr lang="en-GB" sz="2800" b="1" dirty="0" err="1">
                <a:latin typeface="+mj-lt"/>
              </a:rPr>
              <a:t>informacinę</a:t>
            </a:r>
            <a:r>
              <a:rPr lang="en-GB" sz="2800" b="1" dirty="0">
                <a:latin typeface="+mj-lt"/>
              </a:rPr>
              <a:t> </a:t>
            </a:r>
            <a:r>
              <a:rPr lang="en-GB" sz="2800" b="1" dirty="0" err="1">
                <a:latin typeface="+mj-lt"/>
              </a:rPr>
              <a:t>sistemą</a:t>
            </a:r>
            <a:r>
              <a:rPr lang="en-GB" sz="2800" b="1" dirty="0">
                <a:latin typeface="+mj-lt"/>
              </a:rPr>
              <a:t>) </a:t>
            </a:r>
            <a:r>
              <a:rPr lang="nn-NO" sz="2800" b="1" dirty="0">
                <a:latin typeface="+mj-lt"/>
              </a:rPr>
              <a:t>!!!</a:t>
            </a:r>
          </a:p>
          <a:p>
            <a:pPr marL="0" indent="0" algn="ctr">
              <a:buNone/>
            </a:pPr>
            <a:endParaRPr lang="nn-NO" b="1" dirty="0">
              <a:latin typeface="+mj-lt"/>
            </a:endParaRPr>
          </a:p>
          <a:p>
            <a:pPr marL="0" indent="0">
              <a:buNone/>
            </a:pPr>
            <a:r>
              <a:rPr lang="lt-LT" sz="3000" dirty="0">
                <a:latin typeface="+mj-lt"/>
              </a:rPr>
              <a:t>☒ </a:t>
            </a:r>
            <a:r>
              <a:rPr lang="en-GB" sz="2800" i="0" dirty="0" err="1">
                <a:effectLst/>
                <a:latin typeface="Poppins" panose="00000500000000000000" pitchFamily="2" charset="0"/>
              </a:rPr>
              <a:t>teikiamos</a:t>
            </a:r>
            <a:r>
              <a:rPr lang="en-GB" sz="2800" i="0" dirty="0">
                <a:effectLst/>
                <a:latin typeface="Poppins" panose="00000500000000000000" pitchFamily="2" charset="0"/>
              </a:rPr>
              <a:t> </a:t>
            </a:r>
            <a:r>
              <a:rPr lang="en-GB" sz="2800" i="0" dirty="0" err="1">
                <a:effectLst/>
                <a:latin typeface="Poppins" panose="00000500000000000000" pitchFamily="2" charset="0"/>
              </a:rPr>
              <a:t>tiesiogiai</a:t>
            </a:r>
            <a:r>
              <a:rPr lang="en-GB" sz="2800" i="0" dirty="0">
                <a:effectLst/>
                <a:latin typeface="Poppins" panose="00000500000000000000" pitchFamily="2" charset="0"/>
              </a:rPr>
              <a:t> </a:t>
            </a:r>
            <a:r>
              <a:rPr lang="en-GB" sz="2800" i="0" dirty="0" err="1">
                <a:effectLst/>
                <a:latin typeface="Poppins" panose="00000500000000000000" pitchFamily="2" charset="0"/>
              </a:rPr>
              <a:t>Agentūrai</a:t>
            </a:r>
            <a:r>
              <a:rPr lang="lt-LT" sz="3000" dirty="0">
                <a:latin typeface="+mj-lt"/>
              </a:rPr>
              <a:t>:	</a:t>
            </a:r>
            <a:r>
              <a:rPr lang="lt-LT" sz="3000" dirty="0">
                <a:latin typeface="+mj-lt"/>
                <a:hlinkClick r:id="rId2"/>
              </a:rPr>
              <a:t> </a:t>
            </a:r>
            <a:r>
              <a:rPr lang="lt-LT" sz="3000" dirty="0">
                <a:latin typeface="+mj-lt"/>
                <a:hlinkClick r:id="rId3"/>
              </a:rPr>
              <a:t>https://zumis.lt/ext/esservices/desc/101?2</a:t>
            </a:r>
            <a:r>
              <a:rPr lang="en-GB" sz="3000" dirty="0">
                <a:latin typeface="+mj-lt"/>
              </a:rPr>
              <a:t> </a:t>
            </a:r>
            <a:endParaRPr lang="en-GB" dirty="0"/>
          </a:p>
          <a:p>
            <a:pPr marL="0" indent="0">
              <a:buNone/>
            </a:pPr>
            <a:endParaRPr lang="en-GB" dirty="0"/>
          </a:p>
          <a:p>
            <a:pPr marL="0" indent="0">
              <a:buNone/>
            </a:pPr>
            <a:endParaRPr lang="en-GB" sz="3000" dirty="0"/>
          </a:p>
          <a:p>
            <a:pPr marL="0" indent="0" algn="ctr">
              <a:buNone/>
            </a:pPr>
            <a:endParaRPr lang="en-GB" b="1" dirty="0">
              <a:solidFill>
                <a:schemeClr val="accent1">
                  <a:lumMod val="75000"/>
                </a:schemeClr>
              </a:solidFill>
              <a:latin typeface="+mj-lt"/>
            </a:endParaRPr>
          </a:p>
          <a:p>
            <a:pPr marL="0" indent="0" algn="ctr">
              <a:buNone/>
            </a:pPr>
            <a:endParaRPr lang="lt-LT" b="1" dirty="0">
              <a:solidFill>
                <a:schemeClr val="accent1">
                  <a:lumMod val="75000"/>
                </a:schemeClr>
              </a:solidFill>
              <a:latin typeface="+mj-lt"/>
            </a:endParaRPr>
          </a:p>
          <a:p>
            <a:pPr marL="0" indent="0">
              <a:buNone/>
            </a:pPr>
            <a:endParaRPr lang="en-GB" sz="2000" b="1" dirty="0">
              <a:solidFill>
                <a:schemeClr val="accent1">
                  <a:lumMod val="75000"/>
                </a:schemeClr>
              </a:solidFill>
              <a:latin typeface="+mj-lt"/>
            </a:endParaRPr>
          </a:p>
          <a:p>
            <a:pPr marL="0" indent="0">
              <a:buNone/>
            </a:pPr>
            <a:r>
              <a:rPr lang="lt-LT" sz="1400" dirty="0">
                <a:latin typeface="+mj-lt"/>
              </a:rPr>
              <a:t>					</a:t>
            </a:r>
            <a:endParaRPr lang="en-GB" sz="1400" dirty="0">
              <a:latin typeface="+mj-lt"/>
            </a:endParaRPr>
          </a:p>
          <a:p>
            <a:pPr marL="0" indent="0" algn="ctr">
              <a:buNone/>
            </a:pPr>
            <a:endParaRPr lang="en-GB" dirty="0">
              <a:latin typeface="+mj-lt"/>
            </a:endParaRPr>
          </a:p>
        </p:txBody>
      </p:sp>
      <p:pic>
        <p:nvPicPr>
          <p:cNvPr id="5" name="Picture 4" descr="A green sign with yellow letters&#10;&#10;Description automatically generated">
            <a:extLst>
              <a:ext uri="{FF2B5EF4-FFF2-40B4-BE49-F238E27FC236}">
                <a16:creationId xmlns:a16="http://schemas.microsoft.com/office/drawing/2014/main" id="{C7BE2AA7-3146-3C0F-2668-53C01A78527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31840" y="4365104"/>
            <a:ext cx="3352354" cy="1116360"/>
          </a:xfrm>
          <a:prstGeom prst="rect">
            <a:avLst/>
          </a:prstGeom>
        </p:spPr>
      </p:pic>
    </p:spTree>
    <p:extLst>
      <p:ext uri="{BB962C8B-B14F-4D97-AF65-F5344CB8AC3E}">
        <p14:creationId xmlns:p14="http://schemas.microsoft.com/office/powerpoint/2010/main" val="34135485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BD310164-D3A3-415E-9D94-5D21D9FB2F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3027759" cy="4188315"/>
          </a:xfrm>
          <a:prstGeom prst="rect">
            <a:avLst/>
          </a:prstGeom>
        </p:spPr>
      </p:pic>
      <p:pic>
        <p:nvPicPr>
          <p:cNvPr id="38" name="Picture 37">
            <a:extLst>
              <a:ext uri="{FF2B5EF4-FFF2-40B4-BE49-F238E27FC236}">
                <a16:creationId xmlns:a16="http://schemas.microsoft.com/office/drawing/2014/main" id="{BE586E08-18BF-4AB1-AB48-4005D567343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141809" cy="2365453"/>
          </a:xfrm>
          <a:prstGeom prst="rect">
            <a:avLst/>
          </a:prstGeom>
        </p:spPr>
      </p:pic>
      <p:sp>
        <p:nvSpPr>
          <p:cNvPr id="40" name="Oval 39">
            <a:extLst>
              <a:ext uri="{FF2B5EF4-FFF2-40B4-BE49-F238E27FC236}">
                <a16:creationId xmlns:a16="http://schemas.microsoft.com/office/drawing/2014/main" id="{4A497DBC-2692-42B4-A606-31024033F7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56759" y="1676400"/>
            <a:ext cx="211455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42" name="Picture 41">
            <a:extLst>
              <a:ext uri="{FF2B5EF4-FFF2-40B4-BE49-F238E27FC236}">
                <a16:creationId xmlns:a16="http://schemas.microsoft.com/office/drawing/2014/main" id="{3517A192-66A9-4297-9284-65580829AB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5999559" y="0"/>
            <a:ext cx="1202540" cy="1141407"/>
          </a:xfrm>
          <a:prstGeom prst="rect">
            <a:avLst/>
          </a:prstGeom>
        </p:spPr>
      </p:pic>
      <p:pic>
        <p:nvPicPr>
          <p:cNvPr id="44" name="Picture 43">
            <a:extLst>
              <a:ext uri="{FF2B5EF4-FFF2-40B4-BE49-F238E27FC236}">
                <a16:creationId xmlns:a16="http://schemas.microsoft.com/office/drawing/2014/main" id="{130825ED-0133-430D-BBBB-50B6F522844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6454408" y="6096000"/>
            <a:ext cx="745301" cy="762000"/>
          </a:xfrm>
          <a:prstGeom prst="rect">
            <a:avLst/>
          </a:prstGeom>
        </p:spPr>
      </p:pic>
      <p:sp>
        <p:nvSpPr>
          <p:cNvPr id="46" name="Rectangle 45">
            <a:extLst>
              <a:ext uri="{FF2B5EF4-FFF2-40B4-BE49-F238E27FC236}">
                <a16:creationId xmlns:a16="http://schemas.microsoft.com/office/drawing/2014/main" id="{633F040E-FA1C-4EDC-B925-7EFCB95828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8" name="Freeform: Shape 47">
            <a:extLst>
              <a:ext uri="{FF2B5EF4-FFF2-40B4-BE49-F238E27FC236}">
                <a16:creationId xmlns:a16="http://schemas.microsoft.com/office/drawing/2014/main" id="{80E952DA-6725-4791-96C0-E5F84D18DF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9144313"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solidFill>
            <a:srgbClr val="FFFFFF"/>
          </a:solidFill>
          <a:ln>
            <a:noFill/>
          </a:ln>
        </p:spPr>
        <p:txBody>
          <a:bodyPr/>
          <a:lstStyle/>
          <a:p>
            <a:endParaRPr lang="en-US"/>
          </a:p>
        </p:txBody>
      </p:sp>
      <p:sp>
        <p:nvSpPr>
          <p:cNvPr id="50" name="Freeform 7">
            <a:extLst>
              <a:ext uri="{FF2B5EF4-FFF2-40B4-BE49-F238E27FC236}">
                <a16:creationId xmlns:a16="http://schemas.microsoft.com/office/drawing/2014/main" id="{2BCF4264-F720-48C6-BCB1-8DCC6F836A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39954" y="1460230"/>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1">
              <a:alpha val="20000"/>
            </a:schemeClr>
          </a:solidFill>
          <a:ln>
            <a:noFill/>
          </a:ln>
        </p:spPr>
        <p:txBody>
          <a:bodyPr rtlCol="0" anchor="ctr"/>
          <a:lstStyle/>
          <a:p>
            <a:pPr algn="ctr"/>
            <a:endParaRPr lang="en-US">
              <a:solidFill>
                <a:schemeClr val="tx1"/>
              </a:solidFill>
            </a:endParaRPr>
          </a:p>
        </p:txBody>
      </p:sp>
      <p:sp>
        <p:nvSpPr>
          <p:cNvPr id="4" name="Title 3">
            <a:extLst>
              <a:ext uri="{FF2B5EF4-FFF2-40B4-BE49-F238E27FC236}">
                <a16:creationId xmlns:a16="http://schemas.microsoft.com/office/drawing/2014/main" id="{C56012A7-ACA7-B8B7-6E3D-D53078BD78A4}"/>
              </a:ext>
            </a:extLst>
          </p:cNvPr>
          <p:cNvSpPr>
            <a:spLocks noGrp="1"/>
          </p:cNvSpPr>
          <p:nvPr>
            <p:ph type="title"/>
          </p:nvPr>
        </p:nvSpPr>
        <p:spPr>
          <a:xfrm>
            <a:off x="484583" y="452718"/>
            <a:ext cx="7053542" cy="1180711"/>
          </a:xfrm>
        </p:spPr>
        <p:txBody>
          <a:bodyPr vert="horz" lIns="91440" tIns="45720" rIns="91440" bIns="45720" rtlCol="0" anchor="t">
            <a:normAutofit/>
          </a:bodyPr>
          <a:lstStyle/>
          <a:p>
            <a:pPr defTabSz="457200"/>
            <a:r>
              <a:rPr lang="en-US" sz="4200"/>
              <a:t>AČIŪ UŽ DĖMESĮ!!!</a:t>
            </a:r>
          </a:p>
        </p:txBody>
      </p:sp>
      <p:sp>
        <p:nvSpPr>
          <p:cNvPr id="10" name="TextBox 9">
            <a:extLst>
              <a:ext uri="{FF2B5EF4-FFF2-40B4-BE49-F238E27FC236}">
                <a16:creationId xmlns:a16="http://schemas.microsoft.com/office/drawing/2014/main" id="{803FEE4F-049F-40F9-E4E9-365E32236DDA}"/>
              </a:ext>
            </a:extLst>
          </p:cNvPr>
          <p:cNvSpPr txBox="1"/>
          <p:nvPr/>
        </p:nvSpPr>
        <p:spPr>
          <a:xfrm>
            <a:off x="482892" y="2548281"/>
            <a:ext cx="5364645" cy="3654389"/>
          </a:xfrm>
          <a:prstGeom prst="rect">
            <a:avLst/>
          </a:prstGeom>
        </p:spPr>
        <p:txBody>
          <a:bodyPr vert="horz" lIns="91440" tIns="45720" rIns="91440" bIns="45720" rtlCol="0">
            <a:normAutofit/>
          </a:bodyPr>
          <a:lstStyle/>
          <a:p>
            <a:pPr>
              <a:spcBef>
                <a:spcPts val="1000"/>
              </a:spcBef>
              <a:buClr>
                <a:schemeClr val="bg2">
                  <a:lumMod val="40000"/>
                  <a:lumOff val="60000"/>
                </a:schemeClr>
              </a:buClr>
              <a:buSzPct val="80000"/>
              <a:buFont typeface="Wingdings 3" charset="2"/>
              <a:buChar char=""/>
            </a:pPr>
            <a:r>
              <a:rPr lang="en-US">
                <a:solidFill>
                  <a:schemeClr val="bg1"/>
                </a:solidFill>
                <a:latin typeface="+mj-lt"/>
                <a:ea typeface="+mj-ea"/>
                <a:cs typeface="+mj-cs"/>
              </a:rPr>
              <a:t>Širvintų rajono </a:t>
            </a:r>
          </a:p>
          <a:p>
            <a:pPr>
              <a:spcBef>
                <a:spcPts val="1000"/>
              </a:spcBef>
              <a:buClr>
                <a:schemeClr val="bg2">
                  <a:lumMod val="40000"/>
                  <a:lumOff val="60000"/>
                </a:schemeClr>
              </a:buClr>
              <a:buSzPct val="80000"/>
              <a:buFont typeface="Wingdings 3" charset="2"/>
              <a:buChar char=""/>
            </a:pPr>
            <a:r>
              <a:rPr lang="en-US">
                <a:solidFill>
                  <a:schemeClr val="bg1"/>
                </a:solidFill>
                <a:latin typeface="+mj-lt"/>
                <a:ea typeface="+mj-ea"/>
                <a:cs typeface="+mj-cs"/>
              </a:rPr>
              <a:t>Vietos veiklos grupė</a:t>
            </a:r>
          </a:p>
          <a:p>
            <a:pPr>
              <a:spcBef>
                <a:spcPts val="1000"/>
              </a:spcBef>
              <a:buClr>
                <a:schemeClr val="bg2">
                  <a:lumMod val="40000"/>
                  <a:lumOff val="60000"/>
                </a:schemeClr>
              </a:buClr>
              <a:buSzPct val="80000"/>
              <a:buFont typeface="Wingdings 3" charset="2"/>
              <a:buChar char=""/>
            </a:pPr>
            <a:endParaRPr lang="en-US">
              <a:solidFill>
                <a:schemeClr val="bg1"/>
              </a:solidFill>
              <a:latin typeface="+mj-lt"/>
              <a:ea typeface="+mj-ea"/>
              <a:cs typeface="+mj-cs"/>
            </a:endParaRPr>
          </a:p>
          <a:p>
            <a:pPr>
              <a:spcBef>
                <a:spcPts val="1000"/>
              </a:spcBef>
              <a:buClr>
                <a:schemeClr val="bg2">
                  <a:lumMod val="40000"/>
                  <a:lumOff val="60000"/>
                </a:schemeClr>
              </a:buClr>
              <a:buSzPct val="80000"/>
              <a:buFont typeface="Wingdings 3" charset="2"/>
              <a:buChar char=""/>
            </a:pPr>
            <a:r>
              <a:rPr lang="en-US">
                <a:solidFill>
                  <a:schemeClr val="bg1"/>
                </a:solidFill>
                <a:latin typeface="+mj-lt"/>
                <a:ea typeface="+mj-ea"/>
                <a:cs typeface="+mj-cs"/>
              </a:rPr>
              <a:t>El.paštas:</a:t>
            </a:r>
          </a:p>
          <a:p>
            <a:pPr>
              <a:spcBef>
                <a:spcPts val="1000"/>
              </a:spcBef>
              <a:buClr>
                <a:schemeClr val="bg2">
                  <a:lumMod val="40000"/>
                  <a:lumOff val="60000"/>
                </a:schemeClr>
              </a:buClr>
              <a:buSzPct val="80000"/>
              <a:buFont typeface="Wingdings 3" charset="2"/>
              <a:buChar char=""/>
            </a:pPr>
            <a:r>
              <a:rPr lang="en-US">
                <a:solidFill>
                  <a:schemeClr val="bg1"/>
                </a:solidFill>
                <a:latin typeface="+mj-lt"/>
                <a:ea typeface="+mj-ea"/>
                <a:cs typeface="+mj-cs"/>
                <a:hlinkClick r:id="rId7">
                  <a:extLst>
                    <a:ext uri="{A12FA001-AC4F-418D-AE19-62706E023703}">
                      <ahyp:hlinkClr xmlns:ahyp="http://schemas.microsoft.com/office/drawing/2018/hyperlinkcolor" val="tx"/>
                    </a:ext>
                  </a:extLst>
                </a:hlinkClick>
              </a:rPr>
              <a:t>sirvintuvvg@gmail.com</a:t>
            </a:r>
            <a:r>
              <a:rPr lang="en-US">
                <a:solidFill>
                  <a:schemeClr val="bg1"/>
                </a:solidFill>
                <a:latin typeface="+mj-lt"/>
                <a:ea typeface="+mj-ea"/>
                <a:cs typeface="+mj-cs"/>
              </a:rPr>
              <a:t> </a:t>
            </a:r>
          </a:p>
        </p:txBody>
      </p:sp>
      <p:pic>
        <p:nvPicPr>
          <p:cNvPr id="2" name="Picture 4" descr="C:\Users\Admin\AppData\Local\Temp\7zOCAC702D3\logo3.jpg">
            <a:extLst>
              <a:ext uri="{FF2B5EF4-FFF2-40B4-BE49-F238E27FC236}">
                <a16:creationId xmlns:a16="http://schemas.microsoft.com/office/drawing/2014/main" id="{E3D52D2F-01C3-FB1D-CD08-91FDA83593AD}"/>
              </a:ext>
            </a:extLst>
          </p:cNvPr>
          <p:cNvPicPr>
            <a:picLocks noChangeAspect="1" noChangeArrowheads="1"/>
          </p:cNvPicPr>
          <p:nvPr/>
        </p:nvPicPr>
        <p:blipFill>
          <a:blip r:embed="rId8" cstate="print"/>
          <a:stretch>
            <a:fillRect/>
          </a:stretch>
        </p:blipFill>
        <p:spPr bwMode="auto">
          <a:xfrm>
            <a:off x="4167985" y="4961853"/>
            <a:ext cx="1220825" cy="1223884"/>
          </a:xfrm>
          <a:prstGeom prst="rect">
            <a:avLst/>
          </a:prstGeom>
          <a:noFill/>
          <a:effectLst/>
        </p:spPr>
      </p:pic>
      <p:pic>
        <p:nvPicPr>
          <p:cNvPr id="5" name="Picture 4">
            <a:extLst>
              <a:ext uri="{FF2B5EF4-FFF2-40B4-BE49-F238E27FC236}">
                <a16:creationId xmlns:a16="http://schemas.microsoft.com/office/drawing/2014/main" id="{BD1AC9D7-1DDC-143B-6731-6ED67C0B6EC2}"/>
              </a:ext>
            </a:extLst>
          </p:cNvPr>
          <p:cNvPicPr>
            <a:picLocks noChangeAspect="1"/>
          </p:cNvPicPr>
          <p:nvPr/>
        </p:nvPicPr>
        <p:blipFill>
          <a:blip r:embed="rId9"/>
          <a:stretch>
            <a:fillRect/>
          </a:stretch>
        </p:blipFill>
        <p:spPr>
          <a:xfrm>
            <a:off x="570904" y="5017551"/>
            <a:ext cx="3389445" cy="1152410"/>
          </a:xfrm>
          <a:prstGeom prst="rect">
            <a:avLst/>
          </a:prstGeom>
          <a:effectLst/>
        </p:spPr>
      </p:pic>
      <p:pic>
        <p:nvPicPr>
          <p:cNvPr id="3" name="Picture 6" descr="C:\Users\Admin\AppData\Local\Temp\7zOCAC097F4\logo4.jpg">
            <a:extLst>
              <a:ext uri="{FF2B5EF4-FFF2-40B4-BE49-F238E27FC236}">
                <a16:creationId xmlns:a16="http://schemas.microsoft.com/office/drawing/2014/main" id="{91E53A20-E04E-AFA1-242C-1AE1BA5CD0B1}"/>
              </a:ext>
            </a:extLst>
          </p:cNvPr>
          <p:cNvPicPr>
            <a:picLocks noChangeAspect="1" noChangeArrowheads="1"/>
          </p:cNvPicPr>
          <p:nvPr/>
        </p:nvPicPr>
        <p:blipFill>
          <a:blip r:embed="rId10" cstate="print"/>
          <a:stretch>
            <a:fillRect/>
          </a:stretch>
        </p:blipFill>
        <p:spPr bwMode="auto">
          <a:xfrm>
            <a:off x="5596446" y="4719971"/>
            <a:ext cx="1220825" cy="1627766"/>
          </a:xfrm>
          <a:prstGeom prst="rect">
            <a:avLst/>
          </a:prstGeom>
          <a:noFill/>
          <a:effectLst/>
        </p:spPr>
      </p:pic>
      <p:pic>
        <p:nvPicPr>
          <p:cNvPr id="7" name="Picture 6">
            <a:extLst>
              <a:ext uri="{FF2B5EF4-FFF2-40B4-BE49-F238E27FC236}">
                <a16:creationId xmlns:a16="http://schemas.microsoft.com/office/drawing/2014/main" id="{FEECD062-1383-1671-F2F7-AADE1694DD8D}"/>
              </a:ext>
            </a:extLst>
          </p:cNvPr>
          <p:cNvPicPr>
            <a:picLocks noChangeAspect="1"/>
          </p:cNvPicPr>
          <p:nvPr/>
        </p:nvPicPr>
        <p:blipFill>
          <a:blip r:embed="rId11"/>
          <a:stretch>
            <a:fillRect/>
          </a:stretch>
        </p:blipFill>
        <p:spPr>
          <a:xfrm>
            <a:off x="7071949" y="4961853"/>
            <a:ext cx="1220825" cy="1538000"/>
          </a:xfrm>
          <a:prstGeom prst="rect">
            <a:avLst/>
          </a:prstGeom>
          <a:effectLst/>
        </p:spPr>
      </p:pic>
    </p:spTree>
    <p:extLst>
      <p:ext uri="{BB962C8B-B14F-4D97-AF65-F5344CB8AC3E}">
        <p14:creationId xmlns:p14="http://schemas.microsoft.com/office/powerpoint/2010/main" val="3146544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E4F16DC-8239-537E-14F9-9872D08ABC20}"/>
              </a:ext>
            </a:extLst>
          </p:cNvPr>
          <p:cNvSpPr>
            <a:spLocks noGrp="1"/>
          </p:cNvSpPr>
          <p:nvPr>
            <p:ph type="title"/>
          </p:nvPr>
        </p:nvSpPr>
        <p:spPr>
          <a:xfrm>
            <a:off x="1075142" y="0"/>
            <a:ext cx="7055380" cy="1400530"/>
          </a:xfrm>
        </p:spPr>
        <p:txBody>
          <a:bodyPr>
            <a:normAutofit/>
          </a:bodyPr>
          <a:lstStyle/>
          <a:p>
            <a:pPr algn="ctr"/>
            <a:r>
              <a:rPr lang="en-GB" dirty="0"/>
              <a:t>VPS planuojamos lėšos 2023-2027 metams</a:t>
            </a:r>
          </a:p>
        </p:txBody>
      </p:sp>
      <p:graphicFrame>
        <p:nvGraphicFramePr>
          <p:cNvPr id="10" name="Content Placeholder 9">
            <a:extLst>
              <a:ext uri="{FF2B5EF4-FFF2-40B4-BE49-F238E27FC236}">
                <a16:creationId xmlns:a16="http://schemas.microsoft.com/office/drawing/2014/main" id="{C59C525B-2C9A-E9B7-7F60-37957642528E}"/>
              </a:ext>
            </a:extLst>
          </p:cNvPr>
          <p:cNvGraphicFramePr>
            <a:graphicFrameLocks noGrp="1"/>
          </p:cNvGraphicFramePr>
          <p:nvPr>
            <p:ph idx="1"/>
            <p:extLst>
              <p:ext uri="{D42A27DB-BD31-4B8C-83A1-F6EECF244321}">
                <p14:modId xmlns:p14="http://schemas.microsoft.com/office/powerpoint/2010/main" val="873657826"/>
              </p:ext>
            </p:extLst>
          </p:nvPr>
        </p:nvGraphicFramePr>
        <p:xfrm>
          <a:off x="457200" y="1484784"/>
          <a:ext cx="8291264" cy="515314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483786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4E564F-5F20-F324-7793-A7E5AC07B07B}"/>
              </a:ext>
            </a:extLst>
          </p:cNvPr>
          <p:cNvSpPr>
            <a:spLocks noGrp="1"/>
          </p:cNvSpPr>
          <p:nvPr>
            <p:ph type="title"/>
          </p:nvPr>
        </p:nvSpPr>
        <p:spPr>
          <a:xfrm>
            <a:off x="395536" y="332656"/>
            <a:ext cx="8229600" cy="1440160"/>
          </a:xfrm>
        </p:spPr>
        <p:txBody>
          <a:bodyPr>
            <a:normAutofit fontScale="90000"/>
          </a:bodyPr>
          <a:lstStyle/>
          <a:p>
            <a:pPr algn="ctr"/>
            <a:r>
              <a:rPr lang="lt-LT" sz="4000" dirty="0"/>
              <a:t>KVIETIMAS NR. </a:t>
            </a:r>
            <a:r>
              <a:rPr lang="en-GB" sz="4000" dirty="0"/>
              <a:t>7</a:t>
            </a:r>
            <a:r>
              <a:rPr lang="lt-LT" sz="4000" dirty="0"/>
              <a:t> pagal </a:t>
            </a:r>
            <a:r>
              <a:rPr lang="en-GB" sz="4000" dirty="0"/>
              <a:t>VPS </a:t>
            </a:r>
            <a:r>
              <a:rPr lang="lt-LT" sz="4000" dirty="0"/>
              <a:t>priemonę</a:t>
            </a:r>
            <a:r>
              <a:rPr lang="en-GB" sz="4000" dirty="0"/>
              <a:t> “</a:t>
            </a:r>
            <a:r>
              <a:rPr lang="lt-LT" sz="4000" dirty="0"/>
              <a:t>Kaimo bendruomenių ir NVO iniciatyvų įgyvendinimas</a:t>
            </a:r>
            <a:r>
              <a:rPr lang="en-GB" dirty="0"/>
              <a:t>”</a:t>
            </a:r>
          </a:p>
        </p:txBody>
      </p:sp>
      <p:sp>
        <p:nvSpPr>
          <p:cNvPr id="3" name="Content Placeholder 2">
            <a:extLst>
              <a:ext uri="{FF2B5EF4-FFF2-40B4-BE49-F238E27FC236}">
                <a16:creationId xmlns:a16="http://schemas.microsoft.com/office/drawing/2014/main" id="{883DA04E-1282-7EA5-0546-DA411762E8DB}"/>
              </a:ext>
            </a:extLst>
          </p:cNvPr>
          <p:cNvSpPr>
            <a:spLocks noGrp="1"/>
          </p:cNvSpPr>
          <p:nvPr>
            <p:ph idx="1"/>
          </p:nvPr>
        </p:nvSpPr>
        <p:spPr>
          <a:xfrm>
            <a:off x="388736" y="2204864"/>
            <a:ext cx="8640960" cy="3952096"/>
          </a:xfrm>
        </p:spPr>
        <p:txBody>
          <a:bodyPr>
            <a:normAutofit/>
          </a:bodyPr>
          <a:lstStyle/>
          <a:p>
            <a:pPr marL="0" indent="0" algn="ctr">
              <a:buNone/>
            </a:pPr>
            <a:r>
              <a:rPr lang="en-GB" b="1" dirty="0">
                <a:latin typeface="+mj-lt"/>
              </a:rPr>
              <a:t>SVARBU</a:t>
            </a:r>
            <a:r>
              <a:rPr lang="en-US" b="1" dirty="0">
                <a:latin typeface="+mj-lt"/>
              </a:rPr>
              <a:t>!!</a:t>
            </a:r>
          </a:p>
          <a:p>
            <a:pPr marL="0" indent="0" algn="ctr">
              <a:buNone/>
            </a:pPr>
            <a:r>
              <a:rPr lang="en-US" sz="1800" dirty="0"/>
              <a:t>KVIETIMO Nr.7 </a:t>
            </a:r>
            <a:r>
              <a:rPr lang="en-US" sz="1800" dirty="0" err="1"/>
              <a:t>dokumentacija</a:t>
            </a:r>
            <a:r>
              <a:rPr lang="en-US" sz="1800" dirty="0"/>
              <a:t> </a:t>
            </a:r>
            <a:r>
              <a:rPr lang="en-US" sz="1800" dirty="0" err="1"/>
              <a:t>paskelbta</a:t>
            </a:r>
            <a:r>
              <a:rPr lang="en-US" sz="1800" dirty="0"/>
              <a:t> Širvintų r. VVG </a:t>
            </a:r>
            <a:r>
              <a:rPr lang="en-US" sz="1800" dirty="0" err="1"/>
              <a:t>internetinėje</a:t>
            </a:r>
            <a:r>
              <a:rPr lang="en-US" sz="1800" dirty="0"/>
              <a:t> </a:t>
            </a:r>
            <a:r>
              <a:rPr lang="en-US" sz="1800" dirty="0" err="1"/>
              <a:t>svetainėje</a:t>
            </a:r>
            <a:endParaRPr lang="en-US" sz="1800" dirty="0"/>
          </a:p>
          <a:p>
            <a:pPr marL="0" indent="0" algn="ctr">
              <a:buNone/>
            </a:pPr>
            <a:r>
              <a:rPr lang="en-US" sz="2200" b="1" dirty="0"/>
              <a:t>PARAI</a:t>
            </a:r>
            <a:r>
              <a:rPr lang="en-GB" sz="2200" b="1" dirty="0"/>
              <a:t>ŠKŲ TEIKIMO LAIKAS</a:t>
            </a:r>
            <a:r>
              <a:rPr lang="en-GB" sz="2200" dirty="0"/>
              <a:t>: </a:t>
            </a:r>
          </a:p>
          <a:p>
            <a:pPr marL="0" indent="0" algn="ctr">
              <a:buNone/>
            </a:pPr>
            <a:r>
              <a:rPr lang="nn-NO" sz="2400" b="1" i="0" dirty="0">
                <a:solidFill>
                  <a:srgbClr val="000000"/>
                </a:solidFill>
                <a:effectLst/>
                <a:latin typeface="Poppins" panose="00000500000000000000" pitchFamily="2" charset="0"/>
              </a:rPr>
              <a:t>2026-07-03, 00:00 val. -2026-08-11, 23:59:59 val.</a:t>
            </a:r>
          </a:p>
          <a:p>
            <a:pPr marL="0" indent="0">
              <a:buNone/>
            </a:pPr>
            <a:endParaRPr lang="en-GB" sz="2200" dirty="0"/>
          </a:p>
          <a:p>
            <a:pPr marL="0" indent="0" algn="just">
              <a:buNone/>
            </a:pPr>
            <a:endParaRPr lang="en-GB" sz="2200" dirty="0">
              <a:solidFill>
                <a:srgbClr val="FF0000"/>
              </a:solidFill>
              <a:latin typeface="+mj-lt"/>
            </a:endParaRPr>
          </a:p>
        </p:txBody>
      </p:sp>
      <p:pic>
        <p:nvPicPr>
          <p:cNvPr id="5" name="Picture 4">
            <a:extLst>
              <a:ext uri="{FF2B5EF4-FFF2-40B4-BE49-F238E27FC236}">
                <a16:creationId xmlns:a16="http://schemas.microsoft.com/office/drawing/2014/main" id="{8B341D82-0F5A-4EF8-2610-D952C0EC5D97}"/>
              </a:ext>
            </a:extLst>
          </p:cNvPr>
          <p:cNvPicPr>
            <a:picLocks noChangeAspect="1"/>
          </p:cNvPicPr>
          <p:nvPr/>
        </p:nvPicPr>
        <p:blipFill>
          <a:blip r:embed="rId2"/>
          <a:stretch>
            <a:fillRect/>
          </a:stretch>
        </p:blipFill>
        <p:spPr>
          <a:xfrm flipH="1">
            <a:off x="3455876" y="4615567"/>
            <a:ext cx="2232248" cy="1541393"/>
          </a:xfrm>
          <a:prstGeom prst="rect">
            <a:avLst/>
          </a:prstGeom>
        </p:spPr>
      </p:pic>
    </p:spTree>
    <p:extLst>
      <p:ext uri="{BB962C8B-B14F-4D97-AF65-F5344CB8AC3E}">
        <p14:creationId xmlns:p14="http://schemas.microsoft.com/office/powerpoint/2010/main" val="25986823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4BF2AD-0EEE-FD1E-75EF-D6C5E61E20EA}"/>
              </a:ext>
            </a:extLst>
          </p:cNvPr>
          <p:cNvSpPr>
            <a:spLocks noGrp="1"/>
          </p:cNvSpPr>
          <p:nvPr>
            <p:ph type="title"/>
          </p:nvPr>
        </p:nvSpPr>
        <p:spPr/>
        <p:txBody>
          <a:bodyPr/>
          <a:lstStyle/>
          <a:p>
            <a:pPr algn="ctr"/>
            <a:r>
              <a:rPr lang="en-GB" b="1" dirty="0">
                <a:solidFill>
                  <a:srgbClr val="FF0000"/>
                </a:solidFill>
              </a:rPr>
              <a:t>SVARB</a:t>
            </a:r>
            <a:r>
              <a:rPr lang="lt-LT" b="1" dirty="0">
                <a:solidFill>
                  <a:srgbClr val="FF0000"/>
                </a:solidFill>
              </a:rPr>
              <a:t>U</a:t>
            </a:r>
            <a:r>
              <a:rPr lang="en-US" b="1" dirty="0">
                <a:solidFill>
                  <a:srgbClr val="FF0000"/>
                </a:solidFill>
              </a:rPr>
              <a:t>!!!</a:t>
            </a:r>
            <a:endParaRPr lang="en-GB" b="1" dirty="0">
              <a:solidFill>
                <a:srgbClr val="FF0000"/>
              </a:solidFill>
            </a:endParaRPr>
          </a:p>
        </p:txBody>
      </p:sp>
      <p:pic>
        <p:nvPicPr>
          <p:cNvPr id="5" name="Content Placeholder 4" descr="A red circle with a white exclamation mark in it&#10;&#10;Description automatically generated">
            <a:extLst>
              <a:ext uri="{FF2B5EF4-FFF2-40B4-BE49-F238E27FC236}">
                <a16:creationId xmlns:a16="http://schemas.microsoft.com/office/drawing/2014/main" id="{EF01A619-11FB-00E7-FC5D-6F90266270E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44807" y="1990408"/>
            <a:ext cx="2790566" cy="2880320"/>
          </a:xfrm>
        </p:spPr>
      </p:pic>
      <p:sp>
        <p:nvSpPr>
          <p:cNvPr id="7" name="TextBox 6">
            <a:extLst>
              <a:ext uri="{FF2B5EF4-FFF2-40B4-BE49-F238E27FC236}">
                <a16:creationId xmlns:a16="http://schemas.microsoft.com/office/drawing/2014/main" id="{2C2CC12A-5D38-58E8-FB82-7C496F53271D}"/>
              </a:ext>
            </a:extLst>
          </p:cNvPr>
          <p:cNvSpPr txBox="1"/>
          <p:nvPr/>
        </p:nvSpPr>
        <p:spPr>
          <a:xfrm>
            <a:off x="484710" y="1822535"/>
            <a:ext cx="5383434" cy="3032177"/>
          </a:xfrm>
          <a:prstGeom prst="rect">
            <a:avLst/>
          </a:prstGeom>
          <a:noFill/>
        </p:spPr>
        <p:txBody>
          <a:bodyPr wrap="square">
            <a:spAutoFit/>
          </a:bodyPr>
          <a:lstStyle/>
          <a:p>
            <a:pPr>
              <a:lnSpc>
                <a:spcPct val="150000"/>
              </a:lnSpc>
            </a:pPr>
            <a:r>
              <a:rPr lang="lt-LT" sz="2600" b="1" i="0" dirty="0">
                <a:effectLst/>
                <a:latin typeface="Poppins" panose="00000500000000000000" pitchFamily="2" charset="0"/>
              </a:rPr>
              <a:t>nuo 2026 m. sausio 1 d. vietos projektų paraiškos teikiamos </a:t>
            </a:r>
            <a:r>
              <a:rPr lang="lt-LT" sz="2600" b="1" i="0" dirty="0">
                <a:solidFill>
                  <a:srgbClr val="C00000"/>
                </a:solidFill>
                <a:effectLst/>
                <a:latin typeface="Poppins" panose="00000500000000000000" pitchFamily="2" charset="0"/>
              </a:rPr>
              <a:t>tiesiogiai Agentūrai</a:t>
            </a:r>
            <a:r>
              <a:rPr lang="en-GB" sz="2600" b="1" i="0" dirty="0">
                <a:solidFill>
                  <a:srgbClr val="C00000"/>
                </a:solidFill>
                <a:effectLst/>
                <a:latin typeface="Poppins" panose="00000500000000000000" pitchFamily="2" charset="0"/>
              </a:rPr>
              <a:t>  </a:t>
            </a:r>
            <a:r>
              <a:rPr lang="en-US" sz="2600" b="1" dirty="0">
                <a:solidFill>
                  <a:srgbClr val="C00000"/>
                </a:solidFill>
                <a:latin typeface="Poppins" panose="00000500000000000000" pitchFamily="2" charset="0"/>
              </a:rPr>
              <a:t>PER </a:t>
            </a:r>
            <a:r>
              <a:rPr lang="en-GB" sz="2600" b="1" dirty="0">
                <a:solidFill>
                  <a:srgbClr val="C00000"/>
                </a:solidFill>
                <a:latin typeface="Poppins" panose="00000500000000000000" pitchFamily="2" charset="0"/>
              </a:rPr>
              <a:t>ŽŪMIS </a:t>
            </a:r>
            <a:r>
              <a:rPr lang="en-GB" sz="2600" b="1" dirty="0">
                <a:latin typeface="Poppins" panose="00000500000000000000" pitchFamily="2" charset="0"/>
              </a:rPr>
              <a:t>(</a:t>
            </a:r>
            <a:r>
              <a:rPr lang="en-GB" sz="2600" b="1" dirty="0" err="1">
                <a:latin typeface="Poppins" panose="00000500000000000000" pitchFamily="2" charset="0"/>
              </a:rPr>
              <a:t>Žemės</a:t>
            </a:r>
            <a:r>
              <a:rPr lang="en-GB" sz="2600" b="1" dirty="0">
                <a:latin typeface="Poppins" panose="00000500000000000000" pitchFamily="2" charset="0"/>
              </a:rPr>
              <a:t> </a:t>
            </a:r>
            <a:r>
              <a:rPr lang="en-GB" sz="2600" b="1" dirty="0" err="1">
                <a:latin typeface="Poppins" panose="00000500000000000000" pitchFamily="2" charset="0"/>
              </a:rPr>
              <a:t>ūkio</a:t>
            </a:r>
            <a:r>
              <a:rPr lang="en-GB" sz="2600" b="1" dirty="0">
                <a:latin typeface="Poppins" panose="00000500000000000000" pitchFamily="2" charset="0"/>
              </a:rPr>
              <a:t> </a:t>
            </a:r>
            <a:r>
              <a:rPr lang="en-GB" sz="2600" b="1" dirty="0" err="1">
                <a:latin typeface="Poppins" panose="00000500000000000000" pitchFamily="2" charset="0"/>
              </a:rPr>
              <a:t>ministerijos</a:t>
            </a:r>
            <a:r>
              <a:rPr lang="en-GB" sz="2600" b="1" dirty="0">
                <a:latin typeface="Poppins" panose="00000500000000000000" pitchFamily="2" charset="0"/>
              </a:rPr>
              <a:t> </a:t>
            </a:r>
            <a:r>
              <a:rPr lang="en-GB" sz="2600" b="1" dirty="0" err="1">
                <a:latin typeface="Poppins" panose="00000500000000000000" pitchFamily="2" charset="0"/>
              </a:rPr>
              <a:t>informacinę</a:t>
            </a:r>
            <a:r>
              <a:rPr lang="en-GB" sz="2600" b="1" dirty="0">
                <a:latin typeface="Poppins" panose="00000500000000000000" pitchFamily="2" charset="0"/>
              </a:rPr>
              <a:t> </a:t>
            </a:r>
            <a:r>
              <a:rPr lang="en-GB" sz="2600" b="1" dirty="0" err="1">
                <a:latin typeface="Poppins" panose="00000500000000000000" pitchFamily="2" charset="0"/>
              </a:rPr>
              <a:t>sistemą</a:t>
            </a:r>
            <a:r>
              <a:rPr lang="en-GB" sz="2600" b="1" dirty="0">
                <a:latin typeface="Poppins" panose="00000500000000000000" pitchFamily="2" charset="0"/>
              </a:rPr>
              <a:t>)</a:t>
            </a:r>
            <a:r>
              <a:rPr lang="en-US" sz="2600" b="1" dirty="0">
                <a:latin typeface="Poppins" panose="00000500000000000000" pitchFamily="2" charset="0"/>
              </a:rPr>
              <a:t>!</a:t>
            </a:r>
            <a:endParaRPr lang="en-GB" sz="2600" dirty="0"/>
          </a:p>
        </p:txBody>
      </p:sp>
    </p:spTree>
    <p:extLst>
      <p:ext uri="{BB962C8B-B14F-4D97-AF65-F5344CB8AC3E}">
        <p14:creationId xmlns:p14="http://schemas.microsoft.com/office/powerpoint/2010/main" val="13893183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220ECA-69E5-B9FF-EDD2-6BD751027DDC}"/>
              </a:ext>
            </a:extLst>
          </p:cNvPr>
          <p:cNvSpPr>
            <a:spLocks noGrp="1"/>
          </p:cNvSpPr>
          <p:nvPr>
            <p:ph type="title"/>
          </p:nvPr>
        </p:nvSpPr>
        <p:spPr>
          <a:xfrm>
            <a:off x="251520" y="452718"/>
            <a:ext cx="8208912" cy="1400530"/>
          </a:xfrm>
        </p:spPr>
        <p:txBody>
          <a:bodyPr>
            <a:normAutofit fontScale="90000"/>
          </a:bodyPr>
          <a:lstStyle/>
          <a:p>
            <a:pPr algn="ctr"/>
            <a:r>
              <a:rPr lang="en-GB" dirty="0"/>
              <a:t>KVIETIMAS NR.7</a:t>
            </a:r>
            <a:br>
              <a:rPr lang="en-GB" dirty="0"/>
            </a:br>
            <a:r>
              <a:rPr lang="en-GB" sz="4400" dirty="0">
                <a:latin typeface="+mj-lt"/>
              </a:rPr>
              <a:t>DOKUMENTAI, SU KURIAIS BŪTINA SUSIPAŽINTI:</a:t>
            </a:r>
            <a:br>
              <a:rPr lang="en-GB" sz="4400" dirty="0">
                <a:latin typeface="+mj-lt"/>
              </a:rPr>
            </a:br>
            <a:endParaRPr lang="en-GB" dirty="0"/>
          </a:p>
        </p:txBody>
      </p:sp>
      <p:sp>
        <p:nvSpPr>
          <p:cNvPr id="3" name="Content Placeholder 2">
            <a:extLst>
              <a:ext uri="{FF2B5EF4-FFF2-40B4-BE49-F238E27FC236}">
                <a16:creationId xmlns:a16="http://schemas.microsoft.com/office/drawing/2014/main" id="{2B5CC271-E3F8-BF5E-09E5-500DA8FC3285}"/>
              </a:ext>
            </a:extLst>
          </p:cNvPr>
          <p:cNvSpPr>
            <a:spLocks noGrp="1"/>
          </p:cNvSpPr>
          <p:nvPr>
            <p:ph idx="1"/>
          </p:nvPr>
        </p:nvSpPr>
        <p:spPr>
          <a:xfrm>
            <a:off x="251520" y="2492896"/>
            <a:ext cx="8892480" cy="3664064"/>
          </a:xfrm>
        </p:spPr>
        <p:txBody>
          <a:bodyPr>
            <a:normAutofit/>
          </a:bodyPr>
          <a:lstStyle/>
          <a:p>
            <a:pPr>
              <a:lnSpc>
                <a:spcPct val="150000"/>
              </a:lnSpc>
            </a:pPr>
            <a:r>
              <a:rPr lang="en-GB" sz="2100" dirty="0">
                <a:latin typeface="+mn-lt"/>
              </a:rPr>
              <a:t>Širvintų rajono VVG Vietos plėtros strategija</a:t>
            </a:r>
            <a:r>
              <a:rPr lang="lt-LT" sz="2100" dirty="0">
                <a:latin typeface="+mn-lt"/>
              </a:rPr>
              <a:t>;</a:t>
            </a:r>
          </a:p>
          <a:p>
            <a:pPr>
              <a:lnSpc>
                <a:spcPct val="150000"/>
              </a:lnSpc>
            </a:pPr>
            <a:r>
              <a:rPr lang="lt-LT" sz="2100" dirty="0">
                <a:latin typeface="+mn-lt"/>
              </a:rPr>
              <a:t>Kvietimo Nr. </a:t>
            </a:r>
            <a:r>
              <a:rPr lang="en-US" sz="2100" dirty="0">
                <a:latin typeface="+mn-lt"/>
              </a:rPr>
              <a:t>7</a:t>
            </a:r>
            <a:r>
              <a:rPr lang="lt-LT" sz="2100" dirty="0">
                <a:latin typeface="+mn-lt"/>
              </a:rPr>
              <a:t> skelbimu;</a:t>
            </a:r>
            <a:endParaRPr lang="en-GB" sz="2100" dirty="0">
              <a:latin typeface="+mn-lt"/>
            </a:endParaRPr>
          </a:p>
          <a:p>
            <a:pPr>
              <a:lnSpc>
                <a:spcPct val="150000"/>
              </a:lnSpc>
            </a:pPr>
            <a:r>
              <a:rPr lang="lt-LT" sz="2100" dirty="0">
                <a:latin typeface="+mn-lt"/>
              </a:rPr>
              <a:t>Vietos projektų, įgyvendinamų bendruomenių inicijuotos vietos plėtros būdu, administravimo taisyklės</a:t>
            </a:r>
            <a:r>
              <a:rPr lang="en-GB" sz="2100" dirty="0">
                <a:latin typeface="+mn-lt"/>
              </a:rPr>
              <a:t>;</a:t>
            </a:r>
          </a:p>
          <a:p>
            <a:pPr>
              <a:lnSpc>
                <a:spcPct val="150000"/>
              </a:lnSpc>
            </a:pPr>
            <a:r>
              <a:rPr lang="en-GB" sz="2100" dirty="0">
                <a:latin typeface="+mn-lt"/>
              </a:rPr>
              <a:t>Administravimo taisyklės</a:t>
            </a:r>
            <a:endParaRPr lang="lt-LT" sz="2100" dirty="0">
              <a:latin typeface="+mn-lt"/>
            </a:endParaRPr>
          </a:p>
        </p:txBody>
      </p:sp>
    </p:spTree>
    <p:extLst>
      <p:ext uri="{BB962C8B-B14F-4D97-AF65-F5344CB8AC3E}">
        <p14:creationId xmlns:p14="http://schemas.microsoft.com/office/powerpoint/2010/main" val="24727165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41E99-E9FF-4F37-5619-0429D2F58DAF}"/>
              </a:ext>
            </a:extLst>
          </p:cNvPr>
          <p:cNvSpPr>
            <a:spLocks noGrp="1"/>
          </p:cNvSpPr>
          <p:nvPr>
            <p:ph type="title"/>
          </p:nvPr>
        </p:nvSpPr>
        <p:spPr>
          <a:xfrm>
            <a:off x="457199" y="778005"/>
            <a:ext cx="8229600" cy="723182"/>
          </a:xfrm>
        </p:spPr>
        <p:txBody>
          <a:bodyPr>
            <a:noAutofit/>
          </a:bodyPr>
          <a:lstStyle/>
          <a:p>
            <a:pPr algn="ctr"/>
            <a:r>
              <a:rPr lang="lt-LT" sz="3200" dirty="0"/>
              <a:t>KVIETIMAS NR.</a:t>
            </a:r>
            <a:r>
              <a:rPr lang="en-US" sz="3200" dirty="0"/>
              <a:t>7</a:t>
            </a:r>
            <a:br>
              <a:rPr lang="lt-LT" sz="3200" dirty="0"/>
            </a:br>
            <a:r>
              <a:rPr lang="lt-LT" sz="3200" dirty="0"/>
              <a:t>Kaimo bendruomenių ir NVO iniciatyvų įgyvendinimas</a:t>
            </a:r>
            <a:endParaRPr lang="en-GB" sz="3200" dirty="0"/>
          </a:p>
        </p:txBody>
      </p:sp>
      <p:sp>
        <p:nvSpPr>
          <p:cNvPr id="6" name="Arrow: Down 5">
            <a:extLst>
              <a:ext uri="{FF2B5EF4-FFF2-40B4-BE49-F238E27FC236}">
                <a16:creationId xmlns:a16="http://schemas.microsoft.com/office/drawing/2014/main" id="{40DEF07F-BD72-AF8D-6BC4-456FFFFF8F18}"/>
              </a:ext>
            </a:extLst>
          </p:cNvPr>
          <p:cNvSpPr/>
          <p:nvPr/>
        </p:nvSpPr>
        <p:spPr>
          <a:xfrm>
            <a:off x="4067943" y="1532676"/>
            <a:ext cx="1008112" cy="87178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Top Corners Rounded 6">
            <a:extLst>
              <a:ext uri="{FF2B5EF4-FFF2-40B4-BE49-F238E27FC236}">
                <a16:creationId xmlns:a16="http://schemas.microsoft.com/office/drawing/2014/main" id="{C367FEAB-7D97-B6A0-E9C0-64579C3C38EA}"/>
              </a:ext>
            </a:extLst>
          </p:cNvPr>
          <p:cNvSpPr/>
          <p:nvPr/>
        </p:nvSpPr>
        <p:spPr>
          <a:xfrm>
            <a:off x="2429762" y="2382093"/>
            <a:ext cx="4284475" cy="1190923"/>
          </a:xfrm>
          <a:prstGeom prst="round2Same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dirty="0"/>
              <a:t>70 067,67</a:t>
            </a:r>
            <a:endParaRPr lang="en-GB" sz="4400" dirty="0">
              <a:latin typeface="+mj-lt"/>
            </a:endParaRPr>
          </a:p>
        </p:txBody>
      </p:sp>
      <p:sp>
        <p:nvSpPr>
          <p:cNvPr id="8" name="Rectangle 7">
            <a:extLst>
              <a:ext uri="{FF2B5EF4-FFF2-40B4-BE49-F238E27FC236}">
                <a16:creationId xmlns:a16="http://schemas.microsoft.com/office/drawing/2014/main" id="{12216FF1-E4E2-7A5B-B31E-414E93FC6A9F}"/>
              </a:ext>
            </a:extLst>
          </p:cNvPr>
          <p:cNvSpPr/>
          <p:nvPr/>
        </p:nvSpPr>
        <p:spPr>
          <a:xfrm>
            <a:off x="22177" y="3528516"/>
            <a:ext cx="9144000" cy="12241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latin typeface="+mj-lt"/>
              </a:rPr>
              <a:t>PAREIŠKĖJAI – Širvintų r. </a:t>
            </a:r>
            <a:r>
              <a:rPr lang="en-GB" sz="3200" dirty="0" err="1">
                <a:latin typeface="+mj-lt"/>
              </a:rPr>
              <a:t>savivaldybėje</a:t>
            </a:r>
            <a:r>
              <a:rPr lang="en-GB" sz="3200" dirty="0">
                <a:latin typeface="+mj-lt"/>
              </a:rPr>
              <a:t> </a:t>
            </a:r>
            <a:r>
              <a:rPr lang="en-GB" sz="3200" dirty="0" err="1">
                <a:latin typeface="+mj-lt"/>
              </a:rPr>
              <a:t>registruotos</a:t>
            </a:r>
            <a:r>
              <a:rPr lang="en-GB" sz="3200" dirty="0">
                <a:latin typeface="+mj-lt"/>
              </a:rPr>
              <a:t> ir </a:t>
            </a:r>
            <a:r>
              <a:rPr lang="en-GB" sz="3200" dirty="0" err="1">
                <a:latin typeface="+mj-lt"/>
              </a:rPr>
              <a:t>veikiančios</a:t>
            </a:r>
            <a:r>
              <a:rPr lang="en-GB" sz="3200" dirty="0">
                <a:latin typeface="+mj-lt"/>
              </a:rPr>
              <a:t> NVO </a:t>
            </a:r>
          </a:p>
        </p:txBody>
      </p:sp>
      <p:sp>
        <p:nvSpPr>
          <p:cNvPr id="9" name="Rectangle: Top Corners Rounded 8">
            <a:extLst>
              <a:ext uri="{FF2B5EF4-FFF2-40B4-BE49-F238E27FC236}">
                <a16:creationId xmlns:a16="http://schemas.microsoft.com/office/drawing/2014/main" id="{839B60D1-6E21-5C35-BF8C-8767FA8D35D6}"/>
              </a:ext>
            </a:extLst>
          </p:cNvPr>
          <p:cNvSpPr/>
          <p:nvPr/>
        </p:nvSpPr>
        <p:spPr>
          <a:xfrm>
            <a:off x="1835693" y="4762659"/>
            <a:ext cx="2448272" cy="1478955"/>
          </a:xfrm>
          <a:prstGeom prst="round2Same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dirty="0">
                <a:latin typeface="+mj-lt"/>
              </a:rPr>
              <a:t>Intensyvumas</a:t>
            </a:r>
          </a:p>
          <a:p>
            <a:pPr algn="ctr"/>
            <a:r>
              <a:rPr lang="lt-LT" sz="2200" dirty="0">
                <a:latin typeface="+mj-lt"/>
              </a:rPr>
              <a:t>Iki </a:t>
            </a:r>
            <a:r>
              <a:rPr lang="en-GB" sz="2200" dirty="0">
                <a:latin typeface="+mj-lt"/>
              </a:rPr>
              <a:t>90 </a:t>
            </a:r>
            <a:r>
              <a:rPr lang="en-US" sz="2200" dirty="0">
                <a:latin typeface="+mj-lt"/>
              </a:rPr>
              <a:t>%</a:t>
            </a:r>
            <a:r>
              <a:rPr lang="en-GB" sz="2200" dirty="0">
                <a:latin typeface="+mj-lt"/>
              </a:rPr>
              <a:t> </a:t>
            </a:r>
          </a:p>
        </p:txBody>
      </p:sp>
      <p:sp>
        <p:nvSpPr>
          <p:cNvPr id="10" name="Rectangle: Top Corners Rounded 9">
            <a:extLst>
              <a:ext uri="{FF2B5EF4-FFF2-40B4-BE49-F238E27FC236}">
                <a16:creationId xmlns:a16="http://schemas.microsoft.com/office/drawing/2014/main" id="{42D4EA85-423D-38B9-ADBF-3F97D201B9E9}"/>
              </a:ext>
            </a:extLst>
          </p:cNvPr>
          <p:cNvSpPr/>
          <p:nvPr/>
        </p:nvSpPr>
        <p:spPr>
          <a:xfrm>
            <a:off x="4932042" y="4762659"/>
            <a:ext cx="2808310" cy="1493220"/>
          </a:xfrm>
          <a:prstGeom prst="round2Same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2200" dirty="0">
                <a:latin typeface="+mj-lt"/>
              </a:rPr>
              <a:t>Vienam VP</a:t>
            </a:r>
          </a:p>
          <a:p>
            <a:pPr algn="ctr"/>
            <a:r>
              <a:rPr lang="lt-LT" sz="2200" dirty="0">
                <a:latin typeface="+mj-lt"/>
              </a:rPr>
              <a:t> i</a:t>
            </a:r>
            <a:r>
              <a:rPr lang="en-US" sz="2200" dirty="0">
                <a:latin typeface="+mj-lt"/>
              </a:rPr>
              <a:t>ki 20 000,00 </a:t>
            </a:r>
            <a:r>
              <a:rPr lang="lt-LT" sz="2200" dirty="0">
                <a:latin typeface="+mj-lt"/>
              </a:rPr>
              <a:t>€</a:t>
            </a:r>
            <a:endParaRPr lang="en-GB" sz="2200" dirty="0">
              <a:latin typeface="+mj-lt"/>
            </a:endParaRPr>
          </a:p>
        </p:txBody>
      </p:sp>
    </p:spTree>
    <p:extLst>
      <p:ext uri="{BB962C8B-B14F-4D97-AF65-F5344CB8AC3E}">
        <p14:creationId xmlns:p14="http://schemas.microsoft.com/office/powerpoint/2010/main" val="13534808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A2E5C7-9D1F-1D89-9ED1-BCF12176B783}"/>
              </a:ext>
            </a:extLst>
          </p:cNvPr>
          <p:cNvSpPr>
            <a:spLocks noGrp="1"/>
          </p:cNvSpPr>
          <p:nvPr>
            <p:ph type="title"/>
          </p:nvPr>
        </p:nvSpPr>
        <p:spPr/>
        <p:txBody>
          <a:bodyPr/>
          <a:lstStyle/>
          <a:p>
            <a:pPr algn="ctr"/>
            <a:r>
              <a:rPr lang="en-GB" dirty="0"/>
              <a:t>Nevyriausybinės organizacijos</a:t>
            </a:r>
          </a:p>
        </p:txBody>
      </p:sp>
      <p:sp>
        <p:nvSpPr>
          <p:cNvPr id="3" name="Content Placeholder 2">
            <a:extLst>
              <a:ext uri="{FF2B5EF4-FFF2-40B4-BE49-F238E27FC236}">
                <a16:creationId xmlns:a16="http://schemas.microsoft.com/office/drawing/2014/main" id="{6683FA45-7BA4-58AA-8C97-C0CB6DAAE04D}"/>
              </a:ext>
            </a:extLst>
          </p:cNvPr>
          <p:cNvSpPr>
            <a:spLocks noGrp="1"/>
          </p:cNvSpPr>
          <p:nvPr>
            <p:ph idx="1"/>
          </p:nvPr>
        </p:nvSpPr>
        <p:spPr>
          <a:xfrm>
            <a:off x="0" y="2132856"/>
            <a:ext cx="8964488" cy="3971534"/>
          </a:xfrm>
        </p:spPr>
        <p:txBody>
          <a:bodyPr/>
          <a:lstStyle/>
          <a:p>
            <a:r>
              <a:rPr lang="lt-LT" sz="2600" b="1" dirty="0"/>
              <a:t>Asociacija</a:t>
            </a:r>
            <a:r>
              <a:rPr lang="lt-LT" dirty="0"/>
              <a:t> – savo pavadinimą turintis ribotos civilinės atsakomybės viešasis juridinis asmuo, kurio tikslas – koordinuoti asociacijos narių veiklą, atstovauti asociacijos narių interesams ir juos ginti ar tenkinti kitus viešuosius interesus. </a:t>
            </a:r>
            <a:endParaRPr lang="en-GB" dirty="0"/>
          </a:p>
          <a:p>
            <a:endParaRPr lang="en-GB" dirty="0"/>
          </a:p>
          <a:p>
            <a:r>
              <a:rPr lang="lt-LT" sz="2600" b="1" dirty="0"/>
              <a:t>Viešoji įstaiga </a:t>
            </a:r>
            <a:r>
              <a:rPr lang="lt-LT" dirty="0"/>
              <a:t>– tai šio įstatymo nustatyta tvarka iš dalininkų (savininko) turto įsteigta ne pelno organizacija, veikianti socialinėje, švietimo, mokslo, kultūros, sporto ar kitose panašiose srityse ir viešai teikianti šių sričių paslaugas visuomenės nariams</a:t>
            </a:r>
            <a:r>
              <a:rPr lang="en-GB" dirty="0"/>
              <a:t> (</a:t>
            </a:r>
            <a:r>
              <a:rPr lang="en-GB" dirty="0">
                <a:solidFill>
                  <a:srgbClr val="FF0000"/>
                </a:solidFill>
              </a:rPr>
              <a:t>PASTABA: </a:t>
            </a:r>
            <a:r>
              <a:rPr lang="pt-BR" dirty="0">
                <a:solidFill>
                  <a:srgbClr val="FF0000"/>
                </a:solidFill>
              </a:rPr>
              <a:t>Viešoji įstaiga, įsteigta vieno asmens, nelaikoma nevyriausybine organizacija (NVO) ir prilygsta verslo subjektui</a:t>
            </a:r>
            <a:r>
              <a:rPr lang="en-GB" dirty="0">
                <a:solidFill>
                  <a:srgbClr val="FF0000"/>
                </a:solidFill>
              </a:rPr>
              <a:t>).</a:t>
            </a:r>
          </a:p>
        </p:txBody>
      </p:sp>
    </p:spTree>
    <p:extLst>
      <p:ext uri="{BB962C8B-B14F-4D97-AF65-F5344CB8AC3E}">
        <p14:creationId xmlns:p14="http://schemas.microsoft.com/office/powerpoint/2010/main" val="31402939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162DB3-F3C8-456A-0514-6C3F290BE96A}"/>
              </a:ext>
            </a:extLst>
          </p:cNvPr>
          <p:cNvSpPr>
            <a:spLocks noGrp="1"/>
          </p:cNvSpPr>
          <p:nvPr>
            <p:ph type="title"/>
          </p:nvPr>
        </p:nvSpPr>
        <p:spPr>
          <a:xfrm>
            <a:off x="395536" y="260648"/>
            <a:ext cx="8229600" cy="1116360"/>
          </a:xfrm>
        </p:spPr>
        <p:txBody>
          <a:bodyPr>
            <a:noAutofit/>
          </a:bodyPr>
          <a:lstStyle/>
          <a:p>
            <a:pPr algn="ctr"/>
            <a:r>
              <a:rPr lang="en-GB" sz="3800" dirty="0"/>
              <a:t>Tinkamumo finansuoti sąlygos ir įsipareigojimai</a:t>
            </a:r>
          </a:p>
        </p:txBody>
      </p:sp>
      <p:sp>
        <p:nvSpPr>
          <p:cNvPr id="3" name="Content Placeholder 2">
            <a:extLst>
              <a:ext uri="{FF2B5EF4-FFF2-40B4-BE49-F238E27FC236}">
                <a16:creationId xmlns:a16="http://schemas.microsoft.com/office/drawing/2014/main" id="{0897923D-2535-678A-D7AF-583DDBA9D11B}"/>
              </a:ext>
            </a:extLst>
          </p:cNvPr>
          <p:cNvSpPr>
            <a:spLocks noGrp="1"/>
          </p:cNvSpPr>
          <p:nvPr>
            <p:ph idx="1"/>
          </p:nvPr>
        </p:nvSpPr>
        <p:spPr>
          <a:xfrm>
            <a:off x="179512" y="1844824"/>
            <a:ext cx="8640960" cy="5184576"/>
          </a:xfrm>
        </p:spPr>
        <p:txBody>
          <a:bodyPr>
            <a:normAutofit/>
          </a:bodyPr>
          <a:lstStyle/>
          <a:p>
            <a:r>
              <a:rPr lang="lt-LT" dirty="0"/>
              <a:t>R.4</a:t>
            </a:r>
            <a:r>
              <a:rPr lang="en-GB" dirty="0"/>
              <a:t>1</a:t>
            </a:r>
            <a:r>
              <a:rPr lang="lt-LT" sz="1800" dirty="0">
                <a:effectLst/>
                <a:latin typeface="Times New Roman" panose="02020603050405020304" pitchFamily="18" charset="0"/>
                <a:ea typeface="Times New Roman" panose="02020603050405020304" pitchFamily="18" charset="0"/>
              </a:rPr>
              <a:t> </a:t>
            </a:r>
            <a:r>
              <a:rPr lang="lt-LT" sz="1800" dirty="0">
                <a:effectLst/>
                <a:ea typeface="Times New Roman" panose="02020603050405020304" pitchFamily="18" charset="0"/>
              </a:rPr>
              <a:t>Europos kaimo tinklų kūrimas. Kaimo gyventojų, kuriems, naudojantis BŽŪP parama, sudarytos palankesnės sąlygos naudotis paslaugomis ir infrastruktūra, skaičius</a:t>
            </a:r>
            <a:r>
              <a:rPr lang="en-GB" sz="1800" dirty="0">
                <a:effectLst/>
                <a:ea typeface="Times New Roman" panose="02020603050405020304" pitchFamily="18" charset="0"/>
              </a:rPr>
              <a:t>.</a:t>
            </a:r>
            <a:endParaRPr lang="en-GB" dirty="0"/>
          </a:p>
          <a:p>
            <a:r>
              <a:rPr lang="en-GB" dirty="0"/>
              <a:t>Ne </a:t>
            </a:r>
            <a:r>
              <a:rPr lang="en-GB" dirty="0" err="1"/>
              <a:t>mažiau</a:t>
            </a:r>
            <a:r>
              <a:rPr lang="en-GB" dirty="0"/>
              <a:t> </a:t>
            </a:r>
            <a:r>
              <a:rPr lang="en-GB" dirty="0" err="1"/>
              <a:t>kaip</a:t>
            </a:r>
            <a:r>
              <a:rPr lang="en-GB" dirty="0"/>
              <a:t> </a:t>
            </a:r>
            <a:r>
              <a:rPr lang="en-GB" sz="2400" b="1" dirty="0"/>
              <a:t>10</a:t>
            </a:r>
            <a:r>
              <a:rPr lang="en-GB" dirty="0"/>
              <a:t> </a:t>
            </a:r>
            <a:r>
              <a:rPr lang="en-GB" b="1" dirty="0" err="1"/>
              <a:t>unikalių</a:t>
            </a:r>
            <a:r>
              <a:rPr lang="en-GB" dirty="0"/>
              <a:t> </a:t>
            </a:r>
            <a:r>
              <a:rPr lang="en-GB" dirty="0" err="1"/>
              <a:t>dalyvių</a:t>
            </a:r>
            <a:r>
              <a:rPr lang="en-GB" dirty="0"/>
              <a:t> </a:t>
            </a:r>
            <a:r>
              <a:rPr lang="en-GB" dirty="0" err="1"/>
              <a:t>vienam</a:t>
            </a:r>
            <a:r>
              <a:rPr lang="en-GB" dirty="0"/>
              <a:t> </a:t>
            </a:r>
            <a:r>
              <a:rPr lang="en-GB" dirty="0" err="1"/>
              <a:t>projektui</a:t>
            </a:r>
            <a:endParaRPr lang="en-GB" dirty="0"/>
          </a:p>
          <a:p>
            <a:r>
              <a:rPr lang="lt-LT" dirty="0"/>
              <a:t> Pagal priemonę vietos projektas turi atitikti VPS temą. </a:t>
            </a:r>
            <a:endParaRPr lang="en-GB" dirty="0">
              <a:solidFill>
                <a:srgbClr val="FF0000"/>
              </a:solidFill>
            </a:endParaRPr>
          </a:p>
          <a:p>
            <a:r>
              <a:rPr lang="lt-LT" dirty="0"/>
              <a:t>Visos veiklos turi būti įgyvendintos per paraiškoje suplanuotą laikotarpį.</a:t>
            </a:r>
            <a:endParaRPr lang="en-GB" dirty="0"/>
          </a:p>
          <a:p>
            <a:r>
              <a:rPr lang="lt-LT" dirty="0"/>
              <a:t>Laiku pateikti mokėjimo prašymus ir ataskaitas. </a:t>
            </a:r>
            <a:endParaRPr lang="en-GB" dirty="0">
              <a:solidFill>
                <a:srgbClr val="FF0000"/>
              </a:solidFill>
            </a:endParaRPr>
          </a:p>
          <a:p>
            <a:r>
              <a:rPr lang="lt-LT" dirty="0"/>
              <a:t>Viešinti paramą.</a:t>
            </a:r>
            <a:r>
              <a:rPr lang="en-GB" dirty="0"/>
              <a:t> </a:t>
            </a:r>
            <a:endParaRPr lang="en-GB" dirty="0">
              <a:solidFill>
                <a:srgbClr val="FF0000"/>
              </a:solidFill>
            </a:endParaRPr>
          </a:p>
          <a:p>
            <a:pPr marL="0" indent="0">
              <a:buNone/>
            </a:pPr>
            <a:endParaRPr lang="en-GB" b="1" dirty="0">
              <a:solidFill>
                <a:srgbClr val="FF0000"/>
              </a:solidFill>
              <a:latin typeface="+mj-lt"/>
            </a:endParaRPr>
          </a:p>
        </p:txBody>
      </p:sp>
    </p:spTree>
    <p:extLst>
      <p:ext uri="{BB962C8B-B14F-4D97-AF65-F5344CB8AC3E}">
        <p14:creationId xmlns:p14="http://schemas.microsoft.com/office/powerpoint/2010/main" val="291776208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4949</TotalTime>
  <Words>1315</Words>
  <Application>Microsoft Office PowerPoint</Application>
  <PresentationFormat>On-screen Show (4:3)</PresentationFormat>
  <Paragraphs>162</Paragraphs>
  <Slides>24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24</vt:i4>
      </vt:variant>
    </vt:vector>
  </HeadingPairs>
  <TitlesOfParts>
    <vt:vector size="34" baseType="lpstr">
      <vt:lpstr>Arial</vt:lpstr>
      <vt:lpstr>Bahnschrift</vt:lpstr>
      <vt:lpstr>Bookman Old Style</vt:lpstr>
      <vt:lpstr>Century Gothic</vt:lpstr>
      <vt:lpstr>Georgia</vt:lpstr>
      <vt:lpstr>Poppins</vt:lpstr>
      <vt:lpstr>Times New Roman</vt:lpstr>
      <vt:lpstr>Wingdings</vt:lpstr>
      <vt:lpstr>Wingdings 3</vt:lpstr>
      <vt:lpstr>Ion</vt:lpstr>
      <vt:lpstr>Širvintų  rajono vietos veiklos grupės  2023 – 2027 m. vietos plėtros strategija (VPS).   KVIETIMAS NR. 7</vt:lpstr>
      <vt:lpstr>  VPS TEMA SUMANI EKONOMIKA VISUOMENĖS POREIKIAMS </vt:lpstr>
      <vt:lpstr>VPS planuojamos lėšos 2023-2027 metams</vt:lpstr>
      <vt:lpstr>KVIETIMAS NR. 7 pagal VPS priemonę “Kaimo bendruomenių ir NVO iniciatyvų įgyvendinimas”</vt:lpstr>
      <vt:lpstr>SVARBU!!!</vt:lpstr>
      <vt:lpstr>KVIETIMAS NR.7 DOKUMENTAI, SU KURIAIS BŪTINA SUSIPAŽINTI: </vt:lpstr>
      <vt:lpstr>KVIETIMAS NR.7 Kaimo bendruomenių ir NVO iniciatyvų įgyvendinimas</vt:lpstr>
      <vt:lpstr>Nevyriausybinės organizacijos</vt:lpstr>
      <vt:lpstr>Tinkamumo finansuoti sąlygos ir įsipareigojimai</vt:lpstr>
      <vt:lpstr>Atrankos kriterijai (I)</vt:lpstr>
      <vt:lpstr>Atrankos kriterijai (II)</vt:lpstr>
      <vt:lpstr>Atrankos kriterijai (III)</vt:lpstr>
      <vt:lpstr>Atrankos kriterijai (IV)</vt:lpstr>
      <vt:lpstr>VIETOS PROJEKTŲ ATITIKTIS ATRANKOS KRITERIJAMS</vt:lpstr>
      <vt:lpstr>Tinkamų finansuoti išlaidų kategorijos</vt:lpstr>
      <vt:lpstr> Netiesioginės vietos projekto išlaidos</vt:lpstr>
      <vt:lpstr>Netinkamų finansuoti išlaidų kategorijos</vt:lpstr>
      <vt:lpstr>TINKAMI FINANSAVIMO ŠALTINIAI</vt:lpstr>
      <vt:lpstr>Tinkami savanoriški darbai:</vt:lpstr>
      <vt:lpstr>Netinkami savanoriški darbai:</vt:lpstr>
      <vt:lpstr>Paramos lėšų išmokėjimo būdai</vt:lpstr>
      <vt:lpstr>PARAIŠKOS ATMETIMAS!!</vt:lpstr>
      <vt:lpstr>Paraiškų pateikimo būdai</vt:lpstr>
      <vt:lpstr>AČIŪ UŽ DĖMESĮ!!!</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Skaidrė 1</dc:title>
  <dc:creator>Windows User</dc:creator>
  <cp:lastModifiedBy>Širvintų VVG</cp:lastModifiedBy>
  <cp:revision>86</cp:revision>
  <dcterms:created xsi:type="dcterms:W3CDTF">2024-08-05T07:46:40Z</dcterms:created>
  <dcterms:modified xsi:type="dcterms:W3CDTF">2026-06-22T10:23:47Z</dcterms:modified>
</cp:coreProperties>
</file>